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8" r:id="rId2"/>
    <p:sldId id="329" r:id="rId3"/>
    <p:sldId id="328" r:id="rId4"/>
    <p:sldId id="323" r:id="rId5"/>
    <p:sldId id="324" r:id="rId6"/>
    <p:sldId id="319" r:id="rId7"/>
    <p:sldId id="320" r:id="rId8"/>
    <p:sldId id="321" r:id="rId9"/>
    <p:sldId id="317" r:id="rId10"/>
    <p:sldId id="330" r:id="rId11"/>
    <p:sldId id="312" r:id="rId12"/>
    <p:sldId id="314" r:id="rId13"/>
    <p:sldId id="310" r:id="rId14"/>
    <p:sldId id="311" r:id="rId15"/>
    <p:sldId id="318" r:id="rId16"/>
    <p:sldId id="332" r:id="rId17"/>
    <p:sldId id="334" r:id="rId18"/>
    <p:sldId id="333" r:id="rId19"/>
    <p:sldId id="270" r:id="rId20"/>
    <p:sldId id="267" r:id="rId21"/>
    <p:sldId id="3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Fackler" initials="BF" lastIdx="1" clrIdx="0">
    <p:extLst>
      <p:ext uri="{19B8F6BF-5375-455C-9EA6-DF929625EA0E}">
        <p15:presenceInfo xmlns:p15="http://schemas.microsoft.com/office/powerpoint/2012/main" userId="f7757282c35870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9"/>
    <p:restoredTop sz="79893" autoAdjust="0"/>
  </p:normalViewPr>
  <p:slideViewPr>
    <p:cSldViewPr snapToGrid="0" snapToObjects="1">
      <p:cViewPr varScale="1">
        <p:scale>
          <a:sx n="100" d="100"/>
          <a:sy n="100" d="100"/>
        </p:scale>
        <p:origin x="168" y="240"/>
      </p:cViewPr>
      <p:guideLst/>
    </p:cSldViewPr>
  </p:slideViewPr>
  <p:outlineViewPr>
    <p:cViewPr>
      <p:scale>
        <a:sx n="33" d="100"/>
        <a:sy n="33" d="100"/>
      </p:scale>
      <p:origin x="0" y="0"/>
    </p:cViewPr>
  </p:outlineViewPr>
  <p:notesTextViewPr>
    <p:cViewPr>
      <p:scale>
        <a:sx n="85" d="100"/>
        <a:sy n="85" d="100"/>
      </p:scale>
      <p:origin x="0" y="0"/>
    </p:cViewPr>
  </p:notesTextViewPr>
  <p:sorterViewPr>
    <p:cViewPr>
      <p:scale>
        <a:sx n="80" d="100"/>
        <a:sy n="80" d="100"/>
      </p:scale>
      <p:origin x="0" y="0"/>
    </p:cViewPr>
  </p:sorterViewPr>
  <p:notesViewPr>
    <p:cSldViewPr snapToGrid="0" snapToObjects="1">
      <p:cViewPr varScale="1">
        <p:scale>
          <a:sx n="83" d="100"/>
          <a:sy n="83" d="100"/>
        </p:scale>
        <p:origin x="39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E4270-29CF-ED4E-965A-7FAE9A9B15D3}" type="datetimeFigureOut">
              <a:rPr lang="en-US" smtClean="0"/>
              <a:t>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763C5-209B-C74D-B462-76EAB52A7127}" type="slidenum">
              <a:rPr lang="en-US" smtClean="0"/>
              <a:t>‹#›</a:t>
            </a:fld>
            <a:endParaRPr lang="en-US" dirty="0"/>
          </a:p>
        </p:txBody>
      </p:sp>
    </p:spTree>
    <p:extLst>
      <p:ext uri="{BB962C8B-B14F-4D97-AF65-F5344CB8AC3E}">
        <p14:creationId xmlns:p14="http://schemas.microsoft.com/office/powerpoint/2010/main" val="42537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a:t>
            </a:fld>
            <a:endParaRPr lang="en-US" dirty="0"/>
          </a:p>
        </p:txBody>
      </p:sp>
    </p:spTree>
    <p:extLst>
      <p:ext uri="{BB962C8B-B14F-4D97-AF65-F5344CB8AC3E}">
        <p14:creationId xmlns:p14="http://schemas.microsoft.com/office/powerpoint/2010/main" val="391378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12</a:t>
            </a:fld>
            <a:endParaRPr lang="en-US" dirty="0"/>
          </a:p>
        </p:txBody>
      </p:sp>
    </p:spTree>
    <p:extLst>
      <p:ext uri="{BB962C8B-B14F-4D97-AF65-F5344CB8AC3E}">
        <p14:creationId xmlns:p14="http://schemas.microsoft.com/office/powerpoint/2010/main" val="325702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13</a:t>
            </a:fld>
            <a:endParaRPr lang="en-US" dirty="0"/>
          </a:p>
        </p:txBody>
      </p:sp>
    </p:spTree>
    <p:extLst>
      <p:ext uri="{BB962C8B-B14F-4D97-AF65-F5344CB8AC3E}">
        <p14:creationId xmlns:p14="http://schemas.microsoft.com/office/powerpoint/2010/main" val="330119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14</a:t>
            </a:fld>
            <a:endParaRPr lang="en-US" dirty="0"/>
          </a:p>
        </p:txBody>
      </p:sp>
    </p:spTree>
    <p:extLst>
      <p:ext uri="{BB962C8B-B14F-4D97-AF65-F5344CB8AC3E}">
        <p14:creationId xmlns:p14="http://schemas.microsoft.com/office/powerpoint/2010/main" val="116577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15</a:t>
            </a:fld>
            <a:endParaRPr lang="en-US" dirty="0"/>
          </a:p>
        </p:txBody>
      </p:sp>
    </p:spTree>
    <p:extLst>
      <p:ext uri="{BB962C8B-B14F-4D97-AF65-F5344CB8AC3E}">
        <p14:creationId xmlns:p14="http://schemas.microsoft.com/office/powerpoint/2010/main" val="346056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17</a:t>
            </a:fld>
            <a:endParaRPr lang="en-US" dirty="0"/>
          </a:p>
        </p:txBody>
      </p:sp>
    </p:spTree>
    <p:extLst>
      <p:ext uri="{BB962C8B-B14F-4D97-AF65-F5344CB8AC3E}">
        <p14:creationId xmlns:p14="http://schemas.microsoft.com/office/powerpoint/2010/main" val="130573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19</a:t>
            </a:fld>
            <a:endParaRPr lang="en-US" dirty="0"/>
          </a:p>
        </p:txBody>
      </p:sp>
    </p:spTree>
    <p:extLst>
      <p:ext uri="{BB962C8B-B14F-4D97-AF65-F5344CB8AC3E}">
        <p14:creationId xmlns:p14="http://schemas.microsoft.com/office/powerpoint/2010/main" val="274129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20</a:t>
            </a:fld>
            <a:endParaRPr lang="en-US" dirty="0"/>
          </a:p>
        </p:txBody>
      </p:sp>
    </p:spTree>
    <p:extLst>
      <p:ext uri="{BB962C8B-B14F-4D97-AF65-F5344CB8AC3E}">
        <p14:creationId xmlns:p14="http://schemas.microsoft.com/office/powerpoint/2010/main" val="350922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21</a:t>
            </a:fld>
            <a:endParaRPr lang="en-US" dirty="0"/>
          </a:p>
        </p:txBody>
      </p:sp>
    </p:spTree>
    <p:extLst>
      <p:ext uri="{BB962C8B-B14F-4D97-AF65-F5344CB8AC3E}">
        <p14:creationId xmlns:p14="http://schemas.microsoft.com/office/powerpoint/2010/main" val="282892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3</a:t>
            </a:fld>
            <a:endParaRPr lang="en-US" dirty="0"/>
          </a:p>
        </p:txBody>
      </p:sp>
    </p:spTree>
    <p:extLst>
      <p:ext uri="{BB962C8B-B14F-4D97-AF65-F5344CB8AC3E}">
        <p14:creationId xmlns:p14="http://schemas.microsoft.com/office/powerpoint/2010/main" val="137465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4</a:t>
            </a:fld>
            <a:endParaRPr lang="en-US" dirty="0"/>
          </a:p>
        </p:txBody>
      </p:sp>
    </p:spTree>
    <p:extLst>
      <p:ext uri="{BB962C8B-B14F-4D97-AF65-F5344CB8AC3E}">
        <p14:creationId xmlns:p14="http://schemas.microsoft.com/office/powerpoint/2010/main" val="332915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5</a:t>
            </a:fld>
            <a:endParaRPr lang="en-US" dirty="0"/>
          </a:p>
        </p:txBody>
      </p:sp>
    </p:spTree>
    <p:extLst>
      <p:ext uri="{BB962C8B-B14F-4D97-AF65-F5344CB8AC3E}">
        <p14:creationId xmlns:p14="http://schemas.microsoft.com/office/powerpoint/2010/main" val="280181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6</a:t>
            </a:fld>
            <a:endParaRPr lang="en-US" dirty="0"/>
          </a:p>
        </p:txBody>
      </p:sp>
    </p:spTree>
    <p:extLst>
      <p:ext uri="{BB962C8B-B14F-4D97-AF65-F5344CB8AC3E}">
        <p14:creationId xmlns:p14="http://schemas.microsoft.com/office/powerpoint/2010/main" val="118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7</a:t>
            </a:fld>
            <a:endParaRPr lang="en-US" dirty="0"/>
          </a:p>
        </p:txBody>
      </p:sp>
    </p:spTree>
    <p:extLst>
      <p:ext uri="{BB962C8B-B14F-4D97-AF65-F5344CB8AC3E}">
        <p14:creationId xmlns:p14="http://schemas.microsoft.com/office/powerpoint/2010/main" val="359966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8</a:t>
            </a:fld>
            <a:endParaRPr lang="en-US" dirty="0"/>
          </a:p>
        </p:txBody>
      </p:sp>
    </p:spTree>
    <p:extLst>
      <p:ext uri="{BB962C8B-B14F-4D97-AF65-F5344CB8AC3E}">
        <p14:creationId xmlns:p14="http://schemas.microsoft.com/office/powerpoint/2010/main" val="113113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9</a:t>
            </a:fld>
            <a:endParaRPr lang="en-US" dirty="0"/>
          </a:p>
        </p:txBody>
      </p:sp>
    </p:spTree>
    <p:extLst>
      <p:ext uri="{BB962C8B-B14F-4D97-AF65-F5344CB8AC3E}">
        <p14:creationId xmlns:p14="http://schemas.microsoft.com/office/powerpoint/2010/main" val="384759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2000" b="1" dirty="0">
                <a:solidFill>
                  <a:srgbClr val="000000"/>
                </a:solidFill>
                <a:latin typeface="Calibri" panose="020F0502020204030204" pitchFamily="34" charset="0"/>
              </a:rPr>
              <a:t>Oregon State University</a:t>
            </a:r>
          </a:p>
          <a:p>
            <a:pPr marL="0" marR="0" algn="l">
              <a:spcBef>
                <a:spcPts val="0"/>
              </a:spcBef>
              <a:spcAft>
                <a:spcPts val="0"/>
              </a:spcAft>
            </a:pPr>
            <a:r>
              <a:rPr lang="en-US" dirty="0">
                <a:solidFill>
                  <a:srgbClr val="000000"/>
                </a:solidFill>
                <a:latin typeface="Calibri" panose="020F0502020204030204" pitchFamily="34" charset="0"/>
              </a:rPr>
              <a:t>Send </a:t>
            </a:r>
            <a:r>
              <a:rPr lang="en-US" sz="1200" b="0" i="0" u="none" strike="noStrike" dirty="0">
                <a:solidFill>
                  <a:srgbClr val="000000"/>
                </a:solidFill>
                <a:effectLst/>
                <a:latin typeface="Calibri" panose="020F0502020204030204" pitchFamily="34" charset="0"/>
              </a:rPr>
              <a:t>300 bees from a brood frame. They should be collected live, but then frozen to kill them. Send in a sealed plastic container or Ziplock bag...they don't need to be sent with ice or dry ice. No charge! </a:t>
            </a:r>
          </a:p>
          <a:p>
            <a:pPr marL="0" marR="0" algn="l">
              <a:spcBef>
                <a:spcPts val="0"/>
              </a:spcBef>
              <a:spcAft>
                <a:spcPts val="0"/>
              </a:spcAft>
            </a:pPr>
            <a:endParaRPr lang="en-US" sz="1200" b="0" i="0" u="none" strike="noStrike" dirty="0">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rgbClr val="000000"/>
                </a:solidFill>
                <a:latin typeface="Calibri" panose="020F0502020204030204" pitchFamily="34" charset="0"/>
              </a:rPr>
              <a:t>Washington State University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The sample can contain a minimum of 100 adult bees (~1/4 cup) taken from a brood frame and can be shipped in a leakproof container full of rubbing alcohol or windshield washer fluid. We are planning to expand the diagnostic lab in the near future, but at the moment our diagnostic lab can only handle a small number of samples which we would process free of charge. A donation to the bee program would be greatly appreciated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rPr>
              <a:t>www.foundation.wsu.edu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ndParaRPr>
          </a:p>
          <a:p>
            <a:r>
              <a:rPr lang="en-US" sz="1800" b="1" dirty="0"/>
              <a:t>USDA Bee Research Laboratory</a:t>
            </a:r>
          </a:p>
          <a:p>
            <a:r>
              <a:rPr lang="en-US" dirty="0"/>
              <a:t>Send at least 100 bees and if possible, select bees that are dying or that died recently. </a:t>
            </a:r>
          </a:p>
          <a:p>
            <a:r>
              <a:rPr lang="en-US" dirty="0"/>
              <a:t>Bees should be placed in and soaked with 70% ethyl, methyl, or isopropyl alcohol as</a:t>
            </a:r>
          </a:p>
          <a:p>
            <a:r>
              <a:rPr lang="en-US" dirty="0"/>
              <a:t>soon as possible after collection and packed in leak-proof containers.</a:t>
            </a:r>
          </a:p>
          <a:p>
            <a:r>
              <a:rPr lang="en-US" dirty="0"/>
              <a:t>USPS, UPS, and FedEx do no accept shipments containing alcohol. Just prior to</a:t>
            </a:r>
          </a:p>
          <a:p>
            <a:r>
              <a:rPr lang="en-US" dirty="0"/>
              <a:t>mailing samples, pour off all excess alcohol to meet shipping requirements.</a:t>
            </a:r>
          </a:p>
          <a:p>
            <a:r>
              <a:rPr lang="en-US" dirty="0"/>
              <a:t>Do NOT send bees dry (without alcohol).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algn="l">
              <a:spcBef>
                <a:spcPts val="0"/>
              </a:spcBef>
              <a:spcAft>
                <a:spcPts val="0"/>
              </a:spcAft>
            </a:pPr>
            <a:endParaRPr lang="en-US" sz="1200" b="0" i="0" u="none" strike="noStrike" dirty="0">
              <a:solidFill>
                <a:srgbClr val="000000"/>
              </a:solidFill>
              <a:effectLst/>
              <a:latin typeface="Calibri" panose="020F0502020204030204" pitchFamily="34" charset="0"/>
            </a:endParaRPr>
          </a:p>
          <a:p>
            <a:pPr marL="0" marR="0" algn="l">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EF763C5-209B-C74D-B462-76EAB52A7127}" type="slidenum">
              <a:rPr lang="en-US" smtClean="0"/>
              <a:t>11</a:t>
            </a:fld>
            <a:endParaRPr lang="en-US" dirty="0"/>
          </a:p>
        </p:txBody>
      </p:sp>
    </p:spTree>
    <p:extLst>
      <p:ext uri="{BB962C8B-B14F-4D97-AF65-F5344CB8AC3E}">
        <p14:creationId xmlns:p14="http://schemas.microsoft.com/office/powerpoint/2010/main" val="73749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991D-7D30-3D41-9B04-7373DBEC2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9F307C-154C-4641-BA76-C795531C29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1B99FA-F8BE-CE49-BBA2-E1D5A0BEE662}"/>
              </a:ext>
            </a:extLst>
          </p:cNvPr>
          <p:cNvSpPr>
            <a:spLocks noGrp="1"/>
          </p:cNvSpPr>
          <p:nvPr>
            <p:ph type="dt" sz="half" idx="10"/>
          </p:nvPr>
        </p:nvSpPr>
        <p:spPr/>
        <p:txBody>
          <a:bodyPr/>
          <a:lstStyle/>
          <a:p>
            <a:fld id="{316505D4-F46F-3F4F-9591-F5EEB888F046}" type="datetime1">
              <a:rPr lang="en-US" smtClean="0"/>
              <a:t>2/1/25</a:t>
            </a:fld>
            <a:endParaRPr lang="en-US" dirty="0"/>
          </a:p>
        </p:txBody>
      </p:sp>
      <p:sp>
        <p:nvSpPr>
          <p:cNvPr id="5" name="Footer Placeholder 4">
            <a:extLst>
              <a:ext uri="{FF2B5EF4-FFF2-40B4-BE49-F238E27FC236}">
                <a16:creationId xmlns:a16="http://schemas.microsoft.com/office/drawing/2014/main" id="{6B61C349-51AB-024D-837D-1BCB534321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09EAD3-2786-D242-B06B-5D8B99BD1894}"/>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266203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9E47-CAB4-5D4A-B928-08501F49C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D87431-9192-3642-A2FF-99D585398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ABBA0-4119-F044-96B9-0ECC61729BB1}"/>
              </a:ext>
            </a:extLst>
          </p:cNvPr>
          <p:cNvSpPr>
            <a:spLocks noGrp="1"/>
          </p:cNvSpPr>
          <p:nvPr>
            <p:ph type="dt" sz="half" idx="10"/>
          </p:nvPr>
        </p:nvSpPr>
        <p:spPr/>
        <p:txBody>
          <a:bodyPr/>
          <a:lstStyle/>
          <a:p>
            <a:fld id="{7AD36B54-2928-7045-8BBE-E19517F7747F}" type="datetime1">
              <a:rPr lang="en-US" smtClean="0"/>
              <a:t>2/1/25</a:t>
            </a:fld>
            <a:endParaRPr lang="en-US" dirty="0"/>
          </a:p>
        </p:txBody>
      </p:sp>
      <p:sp>
        <p:nvSpPr>
          <p:cNvPr id="5" name="Footer Placeholder 4">
            <a:extLst>
              <a:ext uri="{FF2B5EF4-FFF2-40B4-BE49-F238E27FC236}">
                <a16:creationId xmlns:a16="http://schemas.microsoft.com/office/drawing/2014/main" id="{91CC1FD5-F5AF-3247-AE35-0E22E981B1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B1F926-4594-5440-B323-9B067937F477}"/>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86320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0D8F80-9C79-A64B-8737-1727C49D8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BF4290-D0DF-084C-B211-6B8FCF5D8E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1A354-D779-8B4D-A797-1370C9026B70}"/>
              </a:ext>
            </a:extLst>
          </p:cNvPr>
          <p:cNvSpPr>
            <a:spLocks noGrp="1"/>
          </p:cNvSpPr>
          <p:nvPr>
            <p:ph type="dt" sz="half" idx="10"/>
          </p:nvPr>
        </p:nvSpPr>
        <p:spPr/>
        <p:txBody>
          <a:bodyPr/>
          <a:lstStyle/>
          <a:p>
            <a:fld id="{ED2E6523-7755-F549-824D-EC26018B28E7}" type="datetime1">
              <a:rPr lang="en-US" smtClean="0"/>
              <a:t>2/1/25</a:t>
            </a:fld>
            <a:endParaRPr lang="en-US" dirty="0"/>
          </a:p>
        </p:txBody>
      </p:sp>
      <p:sp>
        <p:nvSpPr>
          <p:cNvPr id="5" name="Footer Placeholder 4">
            <a:extLst>
              <a:ext uri="{FF2B5EF4-FFF2-40B4-BE49-F238E27FC236}">
                <a16:creationId xmlns:a16="http://schemas.microsoft.com/office/drawing/2014/main" id="{8C777779-859A-1E47-BD0A-62FCAA8563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6F6E4E-4FA2-4448-951E-DE63A1CB65BC}"/>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336270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5623-D233-FF4C-8A34-7B4ACA5D8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9CCA0-8FB3-1449-A6B2-9DEFFCF8AC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EFDE-3DD8-6949-83FF-025415DDFC42}"/>
              </a:ext>
            </a:extLst>
          </p:cNvPr>
          <p:cNvSpPr>
            <a:spLocks noGrp="1"/>
          </p:cNvSpPr>
          <p:nvPr>
            <p:ph type="dt" sz="half" idx="10"/>
          </p:nvPr>
        </p:nvSpPr>
        <p:spPr/>
        <p:txBody>
          <a:bodyPr/>
          <a:lstStyle/>
          <a:p>
            <a:fld id="{0C61AA02-0DD1-5949-8B25-5EE5787EF75C}" type="datetime1">
              <a:rPr lang="en-US" smtClean="0"/>
              <a:t>2/1/25</a:t>
            </a:fld>
            <a:endParaRPr lang="en-US" dirty="0"/>
          </a:p>
        </p:txBody>
      </p:sp>
      <p:sp>
        <p:nvSpPr>
          <p:cNvPr id="5" name="Footer Placeholder 4">
            <a:extLst>
              <a:ext uri="{FF2B5EF4-FFF2-40B4-BE49-F238E27FC236}">
                <a16:creationId xmlns:a16="http://schemas.microsoft.com/office/drawing/2014/main" id="{75298E0F-CB04-5348-AC0C-813E0C22D8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827480-F3CC-7D41-850E-0FBC38FF7546}"/>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44350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2692-BBEA-9D49-9B92-5D81B44DB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BF50A-140D-0F4E-92A7-DF70F41D1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D48DB-E1AD-7845-B357-B58702E509B6}"/>
              </a:ext>
            </a:extLst>
          </p:cNvPr>
          <p:cNvSpPr>
            <a:spLocks noGrp="1"/>
          </p:cNvSpPr>
          <p:nvPr>
            <p:ph type="dt" sz="half" idx="10"/>
          </p:nvPr>
        </p:nvSpPr>
        <p:spPr/>
        <p:txBody>
          <a:bodyPr/>
          <a:lstStyle/>
          <a:p>
            <a:fld id="{34D75DB4-39B3-FC4D-BAF4-AA182447FC95}" type="datetime1">
              <a:rPr lang="en-US" smtClean="0"/>
              <a:t>2/1/25</a:t>
            </a:fld>
            <a:endParaRPr lang="en-US" dirty="0"/>
          </a:p>
        </p:txBody>
      </p:sp>
      <p:sp>
        <p:nvSpPr>
          <p:cNvPr id="5" name="Footer Placeholder 4">
            <a:extLst>
              <a:ext uri="{FF2B5EF4-FFF2-40B4-BE49-F238E27FC236}">
                <a16:creationId xmlns:a16="http://schemas.microsoft.com/office/drawing/2014/main" id="{08ED17BD-4ED6-734B-9EA6-60728CE5C7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51092F-DEC7-474B-87F3-1C0E06730EF7}"/>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241184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6224-9D11-5B41-876F-736BA9B1D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2424D-A336-C941-A234-4C6AE08A2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B62614-5233-574F-88E1-DC6444205C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4FE64-0055-ED4C-AA6F-C216B52EB3B0}"/>
              </a:ext>
            </a:extLst>
          </p:cNvPr>
          <p:cNvSpPr>
            <a:spLocks noGrp="1"/>
          </p:cNvSpPr>
          <p:nvPr>
            <p:ph type="dt" sz="half" idx="10"/>
          </p:nvPr>
        </p:nvSpPr>
        <p:spPr/>
        <p:txBody>
          <a:bodyPr/>
          <a:lstStyle/>
          <a:p>
            <a:fld id="{68E9774A-7546-E149-AE76-623E9BBABA00}" type="datetime1">
              <a:rPr lang="en-US" smtClean="0"/>
              <a:t>2/1/25</a:t>
            </a:fld>
            <a:endParaRPr lang="en-US" dirty="0"/>
          </a:p>
        </p:txBody>
      </p:sp>
      <p:sp>
        <p:nvSpPr>
          <p:cNvPr id="6" name="Footer Placeholder 5">
            <a:extLst>
              <a:ext uri="{FF2B5EF4-FFF2-40B4-BE49-F238E27FC236}">
                <a16:creationId xmlns:a16="http://schemas.microsoft.com/office/drawing/2014/main" id="{71C501EE-D891-5046-9A8B-5BA68CEA75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ABB3C0-D005-4F41-AB24-3D15892CA561}"/>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255767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C2AF6-ADDB-D044-BB95-94A24694FA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CAC7C-46CB-864D-A891-FEF0936F9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77569-39AD-B04A-ADCB-9F6AB022C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34FF7-9217-0F40-9423-94EF7DBE5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51577D-E30F-B947-A928-7D71E47CE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CF261-D96E-924C-BED6-AF61253E004E}"/>
              </a:ext>
            </a:extLst>
          </p:cNvPr>
          <p:cNvSpPr>
            <a:spLocks noGrp="1"/>
          </p:cNvSpPr>
          <p:nvPr>
            <p:ph type="dt" sz="half" idx="10"/>
          </p:nvPr>
        </p:nvSpPr>
        <p:spPr/>
        <p:txBody>
          <a:bodyPr/>
          <a:lstStyle/>
          <a:p>
            <a:fld id="{9FD6A8AE-AD15-E94B-B193-6D378F012998}" type="datetime1">
              <a:rPr lang="en-US" smtClean="0"/>
              <a:t>2/1/25</a:t>
            </a:fld>
            <a:endParaRPr lang="en-US" dirty="0"/>
          </a:p>
        </p:txBody>
      </p:sp>
      <p:sp>
        <p:nvSpPr>
          <p:cNvPr id="8" name="Footer Placeholder 7">
            <a:extLst>
              <a:ext uri="{FF2B5EF4-FFF2-40B4-BE49-F238E27FC236}">
                <a16:creationId xmlns:a16="http://schemas.microsoft.com/office/drawing/2014/main" id="{606859BC-B078-6346-A22F-CB15EB27E81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40EF6B-188C-F145-AB1D-5D4EBC4ACF1A}"/>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35298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A282-036D-524D-87CD-4001E7BB1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3B7DEC-1E1E-C149-9141-003D071E47A2}"/>
              </a:ext>
            </a:extLst>
          </p:cNvPr>
          <p:cNvSpPr>
            <a:spLocks noGrp="1"/>
          </p:cNvSpPr>
          <p:nvPr>
            <p:ph type="dt" sz="half" idx="10"/>
          </p:nvPr>
        </p:nvSpPr>
        <p:spPr/>
        <p:txBody>
          <a:bodyPr/>
          <a:lstStyle/>
          <a:p>
            <a:fld id="{BB17B8C3-5378-3B4D-B76F-1B4D12BB57E5}" type="datetime1">
              <a:rPr lang="en-US" smtClean="0"/>
              <a:t>2/1/25</a:t>
            </a:fld>
            <a:endParaRPr lang="en-US" dirty="0"/>
          </a:p>
        </p:txBody>
      </p:sp>
      <p:sp>
        <p:nvSpPr>
          <p:cNvPr id="4" name="Footer Placeholder 3">
            <a:extLst>
              <a:ext uri="{FF2B5EF4-FFF2-40B4-BE49-F238E27FC236}">
                <a16:creationId xmlns:a16="http://schemas.microsoft.com/office/drawing/2014/main" id="{AF43AF48-91CE-0443-AFBA-1AA2BF6674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32650E-0C36-9948-AF6E-5F8CE9B16437}"/>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412209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BEE04-192A-FC4C-81C1-E678332998AE}"/>
              </a:ext>
            </a:extLst>
          </p:cNvPr>
          <p:cNvSpPr>
            <a:spLocks noGrp="1"/>
          </p:cNvSpPr>
          <p:nvPr>
            <p:ph type="dt" sz="half" idx="10"/>
          </p:nvPr>
        </p:nvSpPr>
        <p:spPr/>
        <p:txBody>
          <a:bodyPr/>
          <a:lstStyle/>
          <a:p>
            <a:fld id="{635659A0-C39A-C944-A260-90A1D989C374}" type="datetime1">
              <a:rPr lang="en-US" smtClean="0"/>
              <a:t>2/1/25</a:t>
            </a:fld>
            <a:endParaRPr lang="en-US" dirty="0"/>
          </a:p>
        </p:txBody>
      </p:sp>
      <p:sp>
        <p:nvSpPr>
          <p:cNvPr id="3" name="Footer Placeholder 2">
            <a:extLst>
              <a:ext uri="{FF2B5EF4-FFF2-40B4-BE49-F238E27FC236}">
                <a16:creationId xmlns:a16="http://schemas.microsoft.com/office/drawing/2014/main" id="{DC7F8ED9-6F34-1D49-A827-C16E90B167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4D33D9-8C8F-B64C-BA1C-F8CF0BE2A561}"/>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288137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14E4-AD0D-394A-93DB-4D9373D61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AF0E55-43A7-1D4A-84F9-408357EB8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61A8E5-A216-EF4D-9B88-5E580CD21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E21A0-067E-D949-826C-4500A122A8E8}"/>
              </a:ext>
            </a:extLst>
          </p:cNvPr>
          <p:cNvSpPr>
            <a:spLocks noGrp="1"/>
          </p:cNvSpPr>
          <p:nvPr>
            <p:ph type="dt" sz="half" idx="10"/>
          </p:nvPr>
        </p:nvSpPr>
        <p:spPr/>
        <p:txBody>
          <a:bodyPr/>
          <a:lstStyle/>
          <a:p>
            <a:fld id="{B24919A2-9170-BB45-A6EE-7FEF1E781316}" type="datetime1">
              <a:rPr lang="en-US" smtClean="0"/>
              <a:t>2/1/25</a:t>
            </a:fld>
            <a:endParaRPr lang="en-US" dirty="0"/>
          </a:p>
        </p:txBody>
      </p:sp>
      <p:sp>
        <p:nvSpPr>
          <p:cNvPr id="6" name="Footer Placeholder 5">
            <a:extLst>
              <a:ext uri="{FF2B5EF4-FFF2-40B4-BE49-F238E27FC236}">
                <a16:creationId xmlns:a16="http://schemas.microsoft.com/office/drawing/2014/main" id="{0B4CBBB3-C2B7-2046-975B-53791E9655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2E3CC3-922F-134F-ABB6-918829CBC819}"/>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300308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DF74-ED5B-204F-BA09-F6C0F2AA0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C4CE2D-19B7-594E-B063-5028B889C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951400-112E-0041-9DB1-DED54788C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1DAF8-6C84-8748-92BB-89B9CF46BADE}"/>
              </a:ext>
            </a:extLst>
          </p:cNvPr>
          <p:cNvSpPr>
            <a:spLocks noGrp="1"/>
          </p:cNvSpPr>
          <p:nvPr>
            <p:ph type="dt" sz="half" idx="10"/>
          </p:nvPr>
        </p:nvSpPr>
        <p:spPr/>
        <p:txBody>
          <a:bodyPr/>
          <a:lstStyle/>
          <a:p>
            <a:fld id="{0050DB98-283C-5149-9B00-4A141F07A373}" type="datetime1">
              <a:rPr lang="en-US" smtClean="0"/>
              <a:t>2/1/25</a:t>
            </a:fld>
            <a:endParaRPr lang="en-US" dirty="0"/>
          </a:p>
        </p:txBody>
      </p:sp>
      <p:sp>
        <p:nvSpPr>
          <p:cNvPr id="6" name="Footer Placeholder 5">
            <a:extLst>
              <a:ext uri="{FF2B5EF4-FFF2-40B4-BE49-F238E27FC236}">
                <a16:creationId xmlns:a16="http://schemas.microsoft.com/office/drawing/2014/main" id="{07D3E08B-3FFE-1444-8B3A-724F6736D6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509FA6-D83E-DE4C-A619-31C27D0E76A9}"/>
              </a:ext>
            </a:extLst>
          </p:cNvPr>
          <p:cNvSpPr>
            <a:spLocks noGrp="1"/>
          </p:cNvSpPr>
          <p:nvPr>
            <p:ph type="sldNum" sz="quarter" idx="12"/>
          </p:nvPr>
        </p:nvSpPr>
        <p:spPr/>
        <p:txBody>
          <a:bodyPr/>
          <a:lstStyle/>
          <a:p>
            <a:fld id="{9239890B-12B5-7A46-922A-2E4D9A66AC19}" type="slidenum">
              <a:rPr lang="en-US" smtClean="0"/>
              <a:t>‹#›</a:t>
            </a:fld>
            <a:endParaRPr lang="en-US" dirty="0"/>
          </a:p>
        </p:txBody>
      </p:sp>
    </p:spTree>
    <p:extLst>
      <p:ext uri="{BB962C8B-B14F-4D97-AF65-F5344CB8AC3E}">
        <p14:creationId xmlns:p14="http://schemas.microsoft.com/office/powerpoint/2010/main" val="327360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2BC51-49FA-E74C-83F9-8E896AAAB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E51609-58B2-6241-A3BA-627592B58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1DC4C-147B-0244-8B1F-1D206699B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B0F8F-EDBC-1E4B-846D-F5331B565DB2}" type="datetime1">
              <a:rPr lang="en-US" smtClean="0"/>
              <a:t>2/1/25</a:t>
            </a:fld>
            <a:endParaRPr lang="en-US" dirty="0"/>
          </a:p>
        </p:txBody>
      </p:sp>
      <p:sp>
        <p:nvSpPr>
          <p:cNvPr id="5" name="Footer Placeholder 4">
            <a:extLst>
              <a:ext uri="{FF2B5EF4-FFF2-40B4-BE49-F238E27FC236}">
                <a16:creationId xmlns:a16="http://schemas.microsoft.com/office/drawing/2014/main" id="{41F3699D-D67C-1141-A8EB-3AF98C5EE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B21267-0DCD-3248-BBDD-D871269B7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9890B-12B5-7A46-922A-2E4D9A66AC19}" type="slidenum">
              <a:rPr lang="en-US" smtClean="0"/>
              <a:t>‹#›</a:t>
            </a:fld>
            <a:endParaRPr lang="en-US" dirty="0"/>
          </a:p>
        </p:txBody>
      </p:sp>
    </p:spTree>
    <p:extLst>
      <p:ext uri="{BB962C8B-B14F-4D97-AF65-F5344CB8AC3E}">
        <p14:creationId xmlns:p14="http://schemas.microsoft.com/office/powerpoint/2010/main" val="40190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aCBO_cP5GiY?si=LLO_3F7131RVDL84" TargetMode="External"/><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hyperlink" Target="https://bees.wsu.edu/diagnostic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B0D4-342B-3049-B96E-7490619A5150}"/>
              </a:ext>
            </a:extLst>
          </p:cNvPr>
          <p:cNvSpPr>
            <a:spLocks noGrp="1"/>
          </p:cNvSpPr>
          <p:nvPr>
            <p:ph type="ctrTitle"/>
          </p:nvPr>
        </p:nvSpPr>
        <p:spPr>
          <a:xfrm>
            <a:off x="1524000" y="1122363"/>
            <a:ext cx="9144000" cy="1381125"/>
          </a:xfrm>
        </p:spPr>
        <p:txBody>
          <a:bodyPr>
            <a:noAutofit/>
          </a:bodyPr>
          <a:lstStyle/>
          <a:p>
            <a:r>
              <a:rPr lang="en-US" sz="9600" b="1" dirty="0"/>
              <a:t>Nosema</a:t>
            </a:r>
          </a:p>
        </p:txBody>
      </p:sp>
      <p:sp>
        <p:nvSpPr>
          <p:cNvPr id="3" name="Subtitle 2">
            <a:extLst>
              <a:ext uri="{FF2B5EF4-FFF2-40B4-BE49-F238E27FC236}">
                <a16:creationId xmlns:a16="http://schemas.microsoft.com/office/drawing/2014/main" id="{F98F4E4E-ACFA-0342-AEF3-D568A1A672D2}"/>
              </a:ext>
            </a:extLst>
          </p:cNvPr>
          <p:cNvSpPr>
            <a:spLocks noGrp="1"/>
          </p:cNvSpPr>
          <p:nvPr>
            <p:ph type="subTitle" idx="1"/>
          </p:nvPr>
        </p:nvSpPr>
        <p:spPr>
          <a:xfrm>
            <a:off x="1509486" y="2619632"/>
            <a:ext cx="9144000" cy="3082678"/>
          </a:xfrm>
        </p:spPr>
        <p:txBody>
          <a:bodyPr/>
          <a:lstStyle/>
          <a:p>
            <a:pPr algn="ctr"/>
            <a:r>
              <a:rPr lang="en-US" sz="3600" b="1" dirty="0"/>
              <a:t>Olympia Beekeepers Association</a:t>
            </a:r>
          </a:p>
          <a:p>
            <a:pPr algn="ctr"/>
            <a:r>
              <a:rPr lang="en-US" sz="2800" dirty="0"/>
              <a:t>February 10, 2025</a:t>
            </a:r>
          </a:p>
          <a:p>
            <a:r>
              <a:rPr lang="en-US" sz="2800" dirty="0"/>
              <a:t>Brian Fackler</a:t>
            </a:r>
          </a:p>
          <a:p>
            <a:r>
              <a:rPr lang="en-US" sz="1600" dirty="0"/>
              <a:t>Cornell University Master Beekeeper</a:t>
            </a:r>
          </a:p>
          <a:p>
            <a:r>
              <a:rPr lang="en-US" sz="1600" dirty="0"/>
              <a:t>Washington State Master Beekeeper</a:t>
            </a:r>
          </a:p>
          <a:p>
            <a:endParaRPr lang="en-US" sz="1600" dirty="0"/>
          </a:p>
          <a:p>
            <a:endParaRPr lang="en-US" dirty="0"/>
          </a:p>
        </p:txBody>
      </p:sp>
      <p:sp>
        <p:nvSpPr>
          <p:cNvPr id="4" name="Slide Number Placeholder 3">
            <a:extLst>
              <a:ext uri="{FF2B5EF4-FFF2-40B4-BE49-F238E27FC236}">
                <a16:creationId xmlns:a16="http://schemas.microsoft.com/office/drawing/2014/main" id="{C15142EA-0CFA-7741-8F8E-F436DC0580DF}"/>
              </a:ext>
            </a:extLst>
          </p:cNvPr>
          <p:cNvSpPr>
            <a:spLocks noGrp="1"/>
          </p:cNvSpPr>
          <p:nvPr>
            <p:ph type="sldNum" sz="quarter" idx="12"/>
          </p:nvPr>
        </p:nvSpPr>
        <p:spPr/>
        <p:txBody>
          <a:bodyPr/>
          <a:lstStyle/>
          <a:p>
            <a:fld id="{9239890B-12B5-7A46-922A-2E4D9A66AC19}" type="slidenum">
              <a:rPr lang="en-US" smtClean="0"/>
              <a:t>1</a:t>
            </a:fld>
            <a:endParaRPr lang="en-US" dirty="0"/>
          </a:p>
        </p:txBody>
      </p:sp>
      <p:sp>
        <p:nvSpPr>
          <p:cNvPr id="11" name="Footer Placeholder 10">
            <a:extLst>
              <a:ext uri="{FF2B5EF4-FFF2-40B4-BE49-F238E27FC236}">
                <a16:creationId xmlns:a16="http://schemas.microsoft.com/office/drawing/2014/main" id="{B134CB1C-6D29-964B-7C4C-90615267BB31}"/>
              </a:ext>
            </a:extLst>
          </p:cNvPr>
          <p:cNvSpPr>
            <a:spLocks noGrp="1"/>
          </p:cNvSpPr>
          <p:nvPr>
            <p:ph type="ftr" sz="quarter" idx="1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E0FD931B-A164-BBE5-C5AE-4861CC5A9A63}"/>
              </a:ext>
            </a:extLst>
          </p:cNvPr>
          <p:cNvPicPr>
            <a:picLocks noChangeAspect="1"/>
          </p:cNvPicPr>
          <p:nvPr/>
        </p:nvPicPr>
        <p:blipFill>
          <a:blip r:embed="rId3"/>
          <a:stretch>
            <a:fillRect/>
          </a:stretch>
        </p:blipFill>
        <p:spPr>
          <a:xfrm>
            <a:off x="9088223" y="3418677"/>
            <a:ext cx="2782893" cy="2782893"/>
          </a:xfrm>
          <a:prstGeom prst="rect">
            <a:avLst/>
          </a:prstGeom>
        </p:spPr>
      </p:pic>
      <p:pic>
        <p:nvPicPr>
          <p:cNvPr id="8" name="Picture 7">
            <a:extLst>
              <a:ext uri="{FF2B5EF4-FFF2-40B4-BE49-F238E27FC236}">
                <a16:creationId xmlns:a16="http://schemas.microsoft.com/office/drawing/2014/main" id="{EFE4B8F9-5EBE-9D7B-74AD-647D84AAD63D}"/>
              </a:ext>
            </a:extLst>
          </p:cNvPr>
          <p:cNvPicPr>
            <a:picLocks noChangeAspect="1"/>
          </p:cNvPicPr>
          <p:nvPr/>
        </p:nvPicPr>
        <p:blipFill>
          <a:blip r:embed="rId4"/>
          <a:stretch>
            <a:fillRect/>
          </a:stretch>
        </p:blipFill>
        <p:spPr>
          <a:xfrm>
            <a:off x="460566" y="3262452"/>
            <a:ext cx="2750132" cy="3093898"/>
          </a:xfrm>
          <a:prstGeom prst="rect">
            <a:avLst/>
          </a:prstGeom>
        </p:spPr>
      </p:pic>
    </p:spTree>
    <p:extLst>
      <p:ext uri="{BB962C8B-B14F-4D97-AF65-F5344CB8AC3E}">
        <p14:creationId xmlns:p14="http://schemas.microsoft.com/office/powerpoint/2010/main" val="357705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1E5621-D69C-0E04-0B8E-57849E78EB85}"/>
              </a:ext>
            </a:extLst>
          </p:cNvPr>
          <p:cNvSpPr>
            <a:spLocks noGrp="1"/>
          </p:cNvSpPr>
          <p:nvPr>
            <p:ph type="sldNum" sz="quarter" idx="12"/>
          </p:nvPr>
        </p:nvSpPr>
        <p:spPr/>
        <p:txBody>
          <a:bodyPr/>
          <a:lstStyle/>
          <a:p>
            <a:fld id="{9239890B-12B5-7A46-922A-2E4D9A66AC19}" type="slidenum">
              <a:rPr lang="en-US" smtClean="0"/>
              <a:t>10</a:t>
            </a:fld>
            <a:endParaRPr lang="en-US" dirty="0"/>
          </a:p>
        </p:txBody>
      </p:sp>
      <p:sp>
        <p:nvSpPr>
          <p:cNvPr id="4" name="TextBox 3">
            <a:extLst>
              <a:ext uri="{FF2B5EF4-FFF2-40B4-BE49-F238E27FC236}">
                <a16:creationId xmlns:a16="http://schemas.microsoft.com/office/drawing/2014/main" id="{0C22A612-0DE8-518C-0CC6-C614C0080C32}"/>
              </a:ext>
            </a:extLst>
          </p:cNvPr>
          <p:cNvSpPr txBox="1"/>
          <p:nvPr/>
        </p:nvSpPr>
        <p:spPr>
          <a:xfrm>
            <a:off x="543697" y="518984"/>
            <a:ext cx="9089811" cy="6206698"/>
          </a:xfrm>
          <a:prstGeom prst="rect">
            <a:avLst/>
          </a:prstGeom>
          <a:noFill/>
        </p:spPr>
        <p:txBody>
          <a:bodyPr wrap="square" rtlCol="0">
            <a:spAutoFit/>
          </a:bodyPr>
          <a:lstStyle/>
          <a:p>
            <a:r>
              <a:rPr lang="en-US" sz="4000" b="1" dirty="0"/>
              <a:t>If infected</a:t>
            </a:r>
          </a:p>
          <a:p>
            <a:endParaRPr lang="en-US" sz="1800" b="1" dirty="0"/>
          </a:p>
          <a:p>
            <a:r>
              <a:rPr lang="en-US" sz="2400" b="1" dirty="0">
                <a:latin typeface="Arial" panose="020B0604020202020204" pitchFamily="34" charset="0"/>
                <a:cs typeface="Arial" panose="020B0604020202020204" pitchFamily="34" charset="0"/>
              </a:rPr>
              <a:t>Freeze hive woodenware, frames and comb 4 Days </a:t>
            </a:r>
          </a:p>
          <a:p>
            <a:r>
              <a:rPr lang="en-US" sz="2400" b="1" dirty="0">
                <a:latin typeface="Arial" panose="020B0604020202020204" pitchFamily="34" charset="0"/>
                <a:cs typeface="Arial" panose="020B0604020202020204" pitchFamily="34" charset="0"/>
              </a:rPr>
              <a:t>Fumigate w/Acetic Acid </a:t>
            </a:r>
          </a:p>
          <a:p>
            <a:r>
              <a:rPr lang="en-US" sz="2400" b="1" dirty="0">
                <a:latin typeface="Arial" panose="020B0604020202020204" pitchFamily="34" charset="0"/>
                <a:cs typeface="Arial" panose="020B0604020202020204" pitchFamily="34" charset="0"/>
              </a:rPr>
              <a:t>Expose to Heat 120F 24 hours or 140F 15 minutes</a:t>
            </a:r>
          </a:p>
          <a:p>
            <a:r>
              <a:rPr lang="en-US" sz="2400" b="1" dirty="0">
                <a:latin typeface="Arial" panose="020B0604020202020204" pitchFamily="34" charset="0"/>
                <a:cs typeface="Arial" panose="020B0604020202020204" pitchFamily="34" charset="0"/>
              </a:rPr>
              <a:t>Expose to gamma radiation</a:t>
            </a:r>
          </a:p>
          <a:p>
            <a:r>
              <a:rPr lang="en-US" sz="2400" b="1" dirty="0">
                <a:latin typeface="Arial" panose="020B0604020202020204" pitchFamily="34" charset="0"/>
                <a:cs typeface="Arial" panose="020B0604020202020204" pitchFamily="34" charset="0"/>
              </a:rPr>
              <a:t>Consider Fumagillin application</a:t>
            </a:r>
          </a:p>
          <a:p>
            <a:endParaRPr lang="en-US" sz="2400" b="1" dirty="0">
              <a:latin typeface="Arial" panose="020B0604020202020204" pitchFamily="34" charset="0"/>
              <a:cs typeface="Arial" panose="020B0604020202020204" pitchFamily="34" charset="0"/>
            </a:endParaRPr>
          </a:p>
          <a:p>
            <a:r>
              <a:rPr lang="en-US" sz="2400" b="1" i="0" u="none" strike="noStrike" dirty="0">
                <a:solidFill>
                  <a:srgbClr val="444444"/>
                </a:solidFill>
                <a:effectLst/>
                <a:latin typeface="Arial" panose="020B0604020202020204" pitchFamily="34" charset="0"/>
                <a:cs typeface="Arial" panose="020B0604020202020204" pitchFamily="34" charset="0"/>
              </a:rPr>
              <a:t>Hive bodies, bottom boards, inner covers or any other wooden parts of the hive can be fumigated with various chemicals but none are very practical for the hobby beekeeper—or they can be scorched with a blowtorch</a:t>
            </a:r>
            <a:r>
              <a:rPr lang="en-US" sz="2400" b="1" dirty="0">
                <a:solidFill>
                  <a:srgbClr val="444444"/>
                </a:solidFill>
                <a:latin typeface="Arial" panose="020B0604020202020204" pitchFamily="34" charset="0"/>
                <a:cs typeface="Arial" panose="020B0604020202020204" pitchFamily="34" charset="0"/>
              </a:rPr>
              <a:t> - </a:t>
            </a:r>
            <a:r>
              <a:rPr lang="en-US" sz="2400" b="1" i="0" u="none" strike="noStrike" dirty="0">
                <a:solidFill>
                  <a:srgbClr val="444444"/>
                </a:solidFill>
                <a:effectLst/>
                <a:latin typeface="Arial" panose="020B0604020202020204" pitchFamily="34" charset="0"/>
                <a:cs typeface="Arial" panose="020B0604020202020204" pitchFamily="34" charset="0"/>
              </a:rPr>
              <a:t>disinfect is with heat - </a:t>
            </a:r>
            <a:r>
              <a:rPr lang="en-US" sz="2400" b="1" i="0" dirty="0">
                <a:solidFill>
                  <a:srgbClr val="383A3B"/>
                </a:solidFill>
                <a:effectLst/>
                <a:latin typeface="Arial" panose="020B0604020202020204" pitchFamily="34" charset="0"/>
                <a:cs typeface="Arial" panose="020B0604020202020204" pitchFamily="34" charset="0"/>
              </a:rPr>
              <a:t>The susceptibility of N</a:t>
            </a:r>
            <a:r>
              <a:rPr lang="en-US" sz="2400" b="1" dirty="0">
                <a:solidFill>
                  <a:srgbClr val="383A3B"/>
                </a:solidFill>
                <a:latin typeface="Arial" panose="020B0604020202020204" pitchFamily="34" charset="0"/>
                <a:cs typeface="Arial" panose="020B0604020202020204" pitchFamily="34" charset="0"/>
              </a:rPr>
              <a:t>osema </a:t>
            </a:r>
            <a:r>
              <a:rPr lang="en-US" sz="2400" b="1" i="0" dirty="0">
                <a:solidFill>
                  <a:srgbClr val="383A3B"/>
                </a:solidFill>
                <a:effectLst/>
                <a:latin typeface="Arial" panose="020B0604020202020204" pitchFamily="34" charset="0"/>
                <a:cs typeface="Arial" panose="020B0604020202020204" pitchFamily="34" charset="0"/>
              </a:rPr>
              <a:t>ceranae spores to freezing may help to explain why it appears to be more of a problem in warm areas. </a:t>
            </a:r>
          </a:p>
          <a:p>
            <a:endParaRPr lang="en-US" sz="1800" b="1" dirty="0"/>
          </a:p>
        </p:txBody>
      </p:sp>
      <p:pic>
        <p:nvPicPr>
          <p:cNvPr id="5" name="Picture 4">
            <a:extLst>
              <a:ext uri="{FF2B5EF4-FFF2-40B4-BE49-F238E27FC236}">
                <a16:creationId xmlns:a16="http://schemas.microsoft.com/office/drawing/2014/main" id="{662C6809-00E9-195F-0F7A-DC1037637F40}"/>
              </a:ext>
            </a:extLst>
          </p:cNvPr>
          <p:cNvPicPr>
            <a:picLocks noChangeAspect="1"/>
          </p:cNvPicPr>
          <p:nvPr/>
        </p:nvPicPr>
        <p:blipFill>
          <a:blip r:embed="rId2"/>
          <a:stretch>
            <a:fillRect/>
          </a:stretch>
        </p:blipFill>
        <p:spPr>
          <a:xfrm>
            <a:off x="9240403" y="136525"/>
            <a:ext cx="2835238" cy="2668459"/>
          </a:xfrm>
          <a:prstGeom prst="rect">
            <a:avLst/>
          </a:prstGeom>
        </p:spPr>
      </p:pic>
    </p:spTree>
    <p:extLst>
      <p:ext uri="{BB962C8B-B14F-4D97-AF65-F5344CB8AC3E}">
        <p14:creationId xmlns:p14="http://schemas.microsoft.com/office/powerpoint/2010/main" val="38715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7152F-D066-283E-EC6C-3A39029B8AF6}"/>
              </a:ext>
            </a:extLst>
          </p:cNvPr>
          <p:cNvSpPr>
            <a:spLocks noGrp="1"/>
          </p:cNvSpPr>
          <p:nvPr>
            <p:ph type="sldNum" sz="quarter" idx="12"/>
          </p:nvPr>
        </p:nvSpPr>
        <p:spPr/>
        <p:txBody>
          <a:bodyPr/>
          <a:lstStyle/>
          <a:p>
            <a:fld id="{9239890B-12B5-7A46-922A-2E4D9A66AC19}" type="slidenum">
              <a:rPr lang="en-US" smtClean="0"/>
              <a:t>11</a:t>
            </a:fld>
            <a:endParaRPr lang="en-US" dirty="0"/>
          </a:p>
        </p:txBody>
      </p:sp>
      <p:sp>
        <p:nvSpPr>
          <p:cNvPr id="3" name="TextBox 2">
            <a:extLst>
              <a:ext uri="{FF2B5EF4-FFF2-40B4-BE49-F238E27FC236}">
                <a16:creationId xmlns:a16="http://schemas.microsoft.com/office/drawing/2014/main" id="{A32B009E-EED9-D527-E57B-D8E6D8F82BFD}"/>
              </a:ext>
            </a:extLst>
          </p:cNvPr>
          <p:cNvSpPr txBox="1"/>
          <p:nvPr/>
        </p:nvSpPr>
        <p:spPr>
          <a:xfrm>
            <a:off x="838200" y="768927"/>
            <a:ext cx="9144000" cy="6647974"/>
          </a:xfrm>
          <a:prstGeom prst="rect">
            <a:avLst/>
          </a:prstGeom>
          <a:noFill/>
        </p:spPr>
        <p:txBody>
          <a:bodyPr wrap="square" rtlCol="0">
            <a:spAutoFit/>
          </a:bodyPr>
          <a:lstStyle/>
          <a:p>
            <a:pPr algn="ctr"/>
            <a:r>
              <a:rPr lang="en-US" sz="3200" b="1" dirty="0"/>
              <a:t>Where to Send Samples For Analysis</a:t>
            </a:r>
          </a:p>
          <a:p>
            <a:endParaRPr lang="en-US" b="1" dirty="0"/>
          </a:p>
          <a:p>
            <a:pPr marL="0" marR="0" algn="l">
              <a:spcBef>
                <a:spcPts val="0"/>
              </a:spcBef>
              <a:spcAft>
                <a:spcPts val="0"/>
              </a:spcAft>
            </a:pPr>
            <a:r>
              <a:rPr lang="en-US" sz="2400" b="1" dirty="0">
                <a:solidFill>
                  <a:srgbClr val="000000"/>
                </a:solidFill>
                <a:latin typeface="Calibri" panose="020F0502020204030204" pitchFamily="34" charset="0"/>
              </a:rPr>
              <a:t>Oregon State University</a:t>
            </a:r>
            <a:endParaRPr lang="en-US" sz="2400" b="1"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400" b="1" i="0" u="none" strike="noStrike" dirty="0">
                <a:solidFill>
                  <a:srgbClr val="000000"/>
                </a:solidFill>
                <a:effectLst/>
                <a:latin typeface="Calibri" panose="020F0502020204030204" pitchFamily="34" charset="0"/>
              </a:rPr>
              <a:t>Honey Bee Lab</a:t>
            </a:r>
          </a:p>
          <a:p>
            <a:pPr marL="0" marR="0" algn="l">
              <a:spcBef>
                <a:spcPts val="0"/>
              </a:spcBef>
              <a:spcAft>
                <a:spcPts val="0"/>
              </a:spcAft>
            </a:pPr>
            <a:r>
              <a:rPr lang="en-US" sz="1400" b="1" i="0" u="none" strike="noStrike" dirty="0">
                <a:solidFill>
                  <a:srgbClr val="000000"/>
                </a:solidFill>
                <a:effectLst/>
                <a:latin typeface="Calibri" panose="020F0502020204030204" pitchFamily="34" charset="0"/>
              </a:rPr>
              <a:t>OSU Horticulture</a:t>
            </a:r>
          </a:p>
          <a:p>
            <a:pPr marL="0" marR="0" algn="l">
              <a:spcBef>
                <a:spcPts val="0"/>
              </a:spcBef>
              <a:spcAft>
                <a:spcPts val="0"/>
              </a:spcAft>
            </a:pPr>
            <a:r>
              <a:rPr lang="en-US" sz="1400" b="1" i="0" u="none" strike="noStrike" dirty="0">
                <a:solidFill>
                  <a:srgbClr val="000000"/>
                </a:solidFill>
                <a:effectLst/>
                <a:latin typeface="Calibri" panose="020F0502020204030204" pitchFamily="34" charset="0"/>
              </a:rPr>
              <a:t>2750 SW Campus Way; ALS 4017</a:t>
            </a:r>
          </a:p>
          <a:p>
            <a:pPr marL="0" marR="0" algn="l">
              <a:spcBef>
                <a:spcPts val="0"/>
              </a:spcBef>
              <a:spcAft>
                <a:spcPts val="0"/>
              </a:spcAft>
            </a:pPr>
            <a:r>
              <a:rPr lang="en-US" sz="1400" b="1" i="0" u="none" strike="noStrike" dirty="0">
                <a:solidFill>
                  <a:srgbClr val="000000"/>
                </a:solidFill>
                <a:effectLst/>
                <a:latin typeface="Calibri" panose="020F0502020204030204" pitchFamily="34" charset="0"/>
              </a:rPr>
              <a:t>Corvallis, OR 97331</a:t>
            </a:r>
          </a:p>
          <a:p>
            <a:pPr marL="0" marR="0" algn="l">
              <a:spcBef>
                <a:spcPts val="0"/>
              </a:spcBef>
              <a:spcAft>
                <a:spcPts val="0"/>
              </a:spcAft>
            </a:pPr>
            <a:endParaRPr lang="en-US" sz="12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000000"/>
                </a:solidFill>
                <a:latin typeface="Calibri" panose="020F0502020204030204" pitchFamily="34" charset="0"/>
              </a:rPr>
              <a:t>Washington State University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WSU/Entomology </a:t>
            </a:r>
            <a:endParaRPr kumimoji="0" lang="en-US"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Calibri" panose="020F0502020204030204" pitchFamily="34" charset="0"/>
              </a:rPr>
              <a:t>Reams </a:t>
            </a:r>
            <a:r>
              <a:rPr kumimoji="0" lang="en-US" altLang="en-US" sz="1400" b="1" i="0" u="none" strike="noStrike" cap="none" normalizeH="0" baseline="0" dirty="0">
                <a:ln>
                  <a:noFill/>
                </a:ln>
                <a:solidFill>
                  <a:srgbClr val="000000"/>
                </a:solidFill>
                <a:effectLst/>
                <a:latin typeface="Calibri" panose="020F0502020204030204" pitchFamily="34" charset="0"/>
              </a:rPr>
              <a:t>/ 166 FSHN</a:t>
            </a:r>
            <a:endParaRPr kumimoji="0" lang="en-US"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100 Dairy Road</a:t>
            </a:r>
            <a:endParaRPr kumimoji="0" lang="en-US"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Pullman, WA 99163</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Calibri" panose="020F0502020204030204" pitchFamily="34" charset="0"/>
            </a:endParaRPr>
          </a:p>
          <a:p>
            <a:r>
              <a:rPr lang="en-US" sz="2400" b="1" dirty="0"/>
              <a:t>USDA Bee Research Laboratory</a:t>
            </a:r>
          </a:p>
          <a:p>
            <a:r>
              <a:rPr lang="en-US" sz="1400" b="1" dirty="0"/>
              <a:t>Bee Disease Diagnosis</a:t>
            </a:r>
          </a:p>
          <a:p>
            <a:r>
              <a:rPr lang="en-US" sz="1400" b="1" dirty="0"/>
              <a:t>Bee Research Laboratory</a:t>
            </a:r>
          </a:p>
          <a:p>
            <a:r>
              <a:rPr lang="en-US" sz="1400" b="1" dirty="0"/>
              <a:t>10300 Baltimore Ave. BARC-East</a:t>
            </a:r>
          </a:p>
          <a:p>
            <a:r>
              <a:rPr lang="en-US" sz="1400" b="1" dirty="0"/>
              <a:t>Bldg. 306 Room 316</a:t>
            </a:r>
          </a:p>
          <a:p>
            <a:r>
              <a:rPr lang="en-US" sz="1400" b="1" dirty="0"/>
              <a:t>Beltsville Agricultural Research Center - East</a:t>
            </a:r>
          </a:p>
          <a:p>
            <a:r>
              <a:rPr lang="en-US" sz="1400" b="1" dirty="0"/>
              <a:t>Beltsville, MD 20705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algn="l">
              <a:spcBef>
                <a:spcPts val="0"/>
              </a:spcBef>
              <a:spcAft>
                <a:spcPts val="0"/>
              </a:spcAft>
            </a:pPr>
            <a:endParaRPr lang="en-US" sz="1400" b="1" dirty="0">
              <a:solidFill>
                <a:srgbClr val="000000"/>
              </a:solidFill>
              <a:latin typeface="Calibri" panose="020F0502020204030204" pitchFamily="34" charset="0"/>
            </a:endParaRPr>
          </a:p>
          <a:p>
            <a:pPr marL="0" marR="0" algn="l">
              <a:spcBef>
                <a:spcPts val="0"/>
              </a:spcBef>
              <a:spcAft>
                <a:spcPts val="0"/>
              </a:spcAft>
            </a:pPr>
            <a:endParaRPr lang="en-US" sz="1400" b="1" dirty="0">
              <a:solidFill>
                <a:srgbClr val="000000"/>
              </a:solidFill>
              <a:latin typeface="Calibri" panose="020F0502020204030204" pitchFamily="34" charset="0"/>
            </a:endParaRPr>
          </a:p>
          <a:p>
            <a:pPr marL="0" marR="0" algn="l">
              <a:spcBef>
                <a:spcPts val="0"/>
              </a:spcBef>
              <a:spcAft>
                <a:spcPts val="0"/>
              </a:spcAft>
            </a:pPr>
            <a:endParaRPr lang="en-US" sz="1400" b="0" i="0" u="none" strike="noStrike" dirty="0">
              <a:solidFill>
                <a:srgbClr val="000000"/>
              </a:solidFill>
              <a:effectLst/>
              <a:latin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0EF7D9B5-D5FE-5868-1F08-05F9FCC4BAFD}"/>
              </a:ext>
            </a:extLst>
          </p:cNvPr>
          <p:cNvPicPr>
            <a:picLocks noChangeAspect="1"/>
          </p:cNvPicPr>
          <p:nvPr/>
        </p:nvPicPr>
        <p:blipFill>
          <a:blip r:embed="rId3"/>
          <a:stretch>
            <a:fillRect/>
          </a:stretch>
        </p:blipFill>
        <p:spPr>
          <a:xfrm>
            <a:off x="5695177" y="2371078"/>
            <a:ext cx="4972823" cy="2751628"/>
          </a:xfrm>
          <a:prstGeom prst="rect">
            <a:avLst/>
          </a:prstGeom>
        </p:spPr>
      </p:pic>
    </p:spTree>
    <p:extLst>
      <p:ext uri="{BB962C8B-B14F-4D97-AF65-F5344CB8AC3E}">
        <p14:creationId xmlns:p14="http://schemas.microsoft.com/office/powerpoint/2010/main" val="4661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 calcmode="lin" valueType="num">
                                      <p:cBhvr additive="base">
                                        <p:cTn id="4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 calcmode="lin" valueType="num">
                                      <p:cBhvr additive="base">
                                        <p:cTn id="4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anim calcmode="lin" valueType="num">
                                      <p:cBhvr additive="base">
                                        <p:cTn id="5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anim calcmode="lin" valueType="num">
                                      <p:cBhvr additive="base">
                                        <p:cTn id="5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9" end="19"/>
                                            </p:txEl>
                                          </p:spTgt>
                                        </p:tgtEl>
                                        <p:attrNameLst>
                                          <p:attrName>style.visibility</p:attrName>
                                        </p:attrNameLst>
                                      </p:cBhvr>
                                      <p:to>
                                        <p:strVal val="visible"/>
                                      </p:to>
                                    </p:set>
                                    <p:anim calcmode="lin" valueType="num">
                                      <p:cBhvr additive="base">
                                        <p:cTn id="59"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20" end="20"/>
                                            </p:txEl>
                                          </p:spTgt>
                                        </p:tgtEl>
                                        <p:attrNameLst>
                                          <p:attrName>style.visibility</p:attrName>
                                        </p:attrNameLst>
                                      </p:cBhvr>
                                      <p:to>
                                        <p:strVal val="visible"/>
                                      </p:to>
                                    </p:set>
                                    <p:anim calcmode="lin" valueType="num">
                                      <p:cBhvr additive="base">
                                        <p:cTn id="63"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E69404-227C-2EAE-EB55-84EBC1CF49C8}"/>
              </a:ext>
            </a:extLst>
          </p:cNvPr>
          <p:cNvSpPr>
            <a:spLocks noGrp="1"/>
          </p:cNvSpPr>
          <p:nvPr>
            <p:ph type="sldNum" sz="quarter" idx="12"/>
          </p:nvPr>
        </p:nvSpPr>
        <p:spPr/>
        <p:txBody>
          <a:bodyPr/>
          <a:lstStyle/>
          <a:p>
            <a:fld id="{9239890B-12B5-7A46-922A-2E4D9A66AC19}" type="slidenum">
              <a:rPr lang="en-US" smtClean="0"/>
              <a:t>12</a:t>
            </a:fld>
            <a:endParaRPr lang="en-US" dirty="0"/>
          </a:p>
        </p:txBody>
      </p:sp>
      <p:sp>
        <p:nvSpPr>
          <p:cNvPr id="7" name="TextBox 6">
            <a:extLst>
              <a:ext uri="{FF2B5EF4-FFF2-40B4-BE49-F238E27FC236}">
                <a16:creationId xmlns:a16="http://schemas.microsoft.com/office/drawing/2014/main" id="{D8493F6C-9E0B-894A-272A-6E3CBF2618D6}"/>
              </a:ext>
            </a:extLst>
          </p:cNvPr>
          <p:cNvSpPr txBox="1"/>
          <p:nvPr/>
        </p:nvSpPr>
        <p:spPr>
          <a:xfrm>
            <a:off x="123569" y="0"/>
            <a:ext cx="9915048" cy="10736480"/>
          </a:xfrm>
          <a:prstGeom prst="rect">
            <a:avLst/>
          </a:prstGeom>
          <a:noFill/>
        </p:spPr>
        <p:txBody>
          <a:bodyPr wrap="square" rtlCol="0">
            <a:spAutoFit/>
          </a:bodyPr>
          <a:lstStyle/>
          <a:p>
            <a:pPr algn="ctr"/>
            <a:r>
              <a:rPr lang="en-US" sz="4000" b="1" dirty="0"/>
              <a:t> You Can Diagnose The Disease</a:t>
            </a:r>
            <a:endParaRPr lang="en-US" dirty="0"/>
          </a:p>
          <a:p>
            <a:pPr marL="285750" indent="-285750">
              <a:buFont typeface="Arial" panose="020B0604020202020204" pitchFamily="34" charset="0"/>
              <a:buChar char="•"/>
            </a:pPr>
            <a:r>
              <a:rPr lang="en-US" b="1" dirty="0"/>
              <a:t>The only way to diagnose the diseases are through compound microscope examination with 400 times magnification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Collect 50 adult bees from the entire colony and euthanize</a:t>
            </a:r>
          </a:p>
          <a:p>
            <a:pPr marL="285750" indent="-285750">
              <a:buFont typeface="Arial" panose="020B0604020202020204" pitchFamily="34" charset="0"/>
              <a:buChar char="•"/>
            </a:pPr>
            <a:r>
              <a:rPr lang="en-US" b="1" dirty="0"/>
              <a:t>Separate the abdomens with small scissors</a:t>
            </a:r>
          </a:p>
          <a:p>
            <a:pPr marL="285750" indent="-285750">
              <a:buFont typeface="Arial" panose="020B0604020202020204" pitchFamily="34" charset="0"/>
              <a:buChar char="•"/>
            </a:pPr>
            <a:r>
              <a:rPr lang="en-US" b="1" dirty="0"/>
              <a:t>Place in a small plastic bag and crush and a jar works well</a:t>
            </a:r>
          </a:p>
          <a:p>
            <a:pPr marL="285750" indent="-285750">
              <a:buFont typeface="Arial" panose="020B0604020202020204" pitchFamily="34" charset="0"/>
              <a:buChar char="•"/>
            </a:pPr>
            <a:r>
              <a:rPr lang="en-US" b="1" dirty="0"/>
              <a:t>Add 50 milliliters of water (one milliliter water per bee abdomen)</a:t>
            </a:r>
          </a:p>
          <a:p>
            <a:pPr marL="285750" indent="-285750">
              <a:buFont typeface="Arial" panose="020B0604020202020204" pitchFamily="34" charset="0"/>
              <a:buChar char="•"/>
            </a:pPr>
            <a:r>
              <a:rPr lang="en-US" b="1" dirty="0"/>
              <a:t>Use an eye dropper to pick up the solution hemocytometer slide with cover</a:t>
            </a:r>
          </a:p>
          <a:p>
            <a:pPr marL="285750" indent="-285750">
              <a:buFont typeface="Arial" panose="020B0604020202020204" pitchFamily="34" charset="0"/>
              <a:buChar char="•"/>
            </a:pPr>
            <a:r>
              <a:rPr lang="en-US" b="1" dirty="0"/>
              <a:t>Place the slide on the microscope and count the spores in each grid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Hemocytometer (</a:t>
            </a:r>
            <a:r>
              <a:rPr lang="en-US" b="1" i="0" u="none" strike="noStrike" dirty="0">
                <a:solidFill>
                  <a:srgbClr val="202124"/>
                </a:solidFill>
                <a:effectLst/>
                <a:latin typeface="arial" panose="020B0604020202020204" pitchFamily="34" charset="0"/>
              </a:rPr>
              <a:t>hee</a:t>
            </a:r>
            <a:r>
              <a:rPr lang="en-US" b="1" i="0" u="none" strike="noStrike" dirty="0">
                <a:solidFill>
                  <a:srgbClr val="3C4043"/>
                </a:solidFill>
                <a:effectLst/>
                <a:latin typeface="arial" panose="020B0604020202020204" pitchFamily="34" charset="0"/>
              </a:rPr>
              <a:t>·</a:t>
            </a:r>
            <a:r>
              <a:rPr lang="en-US" b="1" i="0" u="none" strike="noStrike" dirty="0">
                <a:solidFill>
                  <a:srgbClr val="202124"/>
                </a:solidFill>
                <a:effectLst/>
                <a:latin typeface="arial" panose="020B0604020202020204" pitchFamily="34" charset="0"/>
              </a:rPr>
              <a:t>muh</a:t>
            </a:r>
            <a:r>
              <a:rPr lang="en-US" b="1" i="0" u="none" strike="noStrike" dirty="0">
                <a:solidFill>
                  <a:srgbClr val="3C4043"/>
                </a:solidFill>
                <a:effectLst/>
                <a:latin typeface="arial" panose="020B0604020202020204" pitchFamily="34" charset="0"/>
              </a:rPr>
              <a:t>·</a:t>
            </a:r>
            <a:r>
              <a:rPr lang="en-US" b="1" i="0" u="none" strike="noStrike" dirty="0">
                <a:solidFill>
                  <a:srgbClr val="202124"/>
                </a:solidFill>
                <a:effectLst/>
                <a:latin typeface="arial" panose="020B0604020202020204" pitchFamily="34" charset="0"/>
              </a:rPr>
              <a:t>sai</a:t>
            </a:r>
            <a:r>
              <a:rPr lang="en-US" b="1" i="0" u="none" strike="noStrike" dirty="0">
                <a:solidFill>
                  <a:srgbClr val="3C4043"/>
                </a:solidFill>
                <a:effectLst/>
                <a:latin typeface="arial" panose="020B0604020202020204" pitchFamily="34" charset="0"/>
              </a:rPr>
              <a:t>·</a:t>
            </a:r>
            <a:r>
              <a:rPr lang="en-US" b="1" i="0" u="none" strike="noStrike" dirty="0">
                <a:solidFill>
                  <a:srgbClr val="202124"/>
                </a:solidFill>
                <a:effectLst/>
                <a:latin typeface="arial" panose="020B0604020202020204" pitchFamily="34" charset="0"/>
              </a:rPr>
              <a:t>taa</a:t>
            </a:r>
            <a:r>
              <a:rPr lang="en-US" b="1" i="0" u="none" strike="noStrike" dirty="0">
                <a:solidFill>
                  <a:srgbClr val="3C4043"/>
                </a:solidFill>
                <a:effectLst/>
                <a:latin typeface="arial" panose="020B0604020202020204" pitchFamily="34" charset="0"/>
              </a:rPr>
              <a:t>·</a:t>
            </a:r>
            <a:r>
              <a:rPr lang="en-US" b="1" i="0" u="none" strike="noStrike" dirty="0">
                <a:solidFill>
                  <a:srgbClr val="202124"/>
                </a:solidFill>
                <a:effectLst/>
                <a:latin typeface="arial" panose="020B0604020202020204" pitchFamily="34" charset="0"/>
              </a:rPr>
              <a:t>muh</a:t>
            </a:r>
            <a:r>
              <a:rPr lang="en-US" b="1" i="0" u="none" strike="noStrike" dirty="0">
                <a:solidFill>
                  <a:srgbClr val="3C4043"/>
                </a:solidFill>
                <a:effectLst/>
                <a:latin typeface="arial" panose="020B0604020202020204" pitchFamily="34" charset="0"/>
              </a:rPr>
              <a:t>·</a:t>
            </a:r>
            <a:r>
              <a:rPr lang="en-US" b="1" i="0" u="none" strike="noStrike" dirty="0">
                <a:solidFill>
                  <a:srgbClr val="202124"/>
                </a:solidFill>
                <a:effectLst/>
                <a:latin typeface="arial" panose="020B0604020202020204" pitchFamily="34" charset="0"/>
              </a:rPr>
              <a:t>tr) </a:t>
            </a:r>
            <a:r>
              <a:rPr lang="en-US" b="1" dirty="0"/>
              <a:t>contains two grids each contains 25 large squares consisting of 16 smaller squares.</a:t>
            </a:r>
          </a:p>
          <a:p>
            <a:pPr marL="285750" indent="-285750">
              <a:buFont typeface="Arial" panose="020B0604020202020204" pitchFamily="34" charset="0"/>
              <a:buChar char="•"/>
            </a:pPr>
            <a:r>
              <a:rPr lang="en-US" b="1" dirty="0"/>
              <a:t>Average the spores counted in the left and right chamber and multiply by 50,000, which will provide the number of spores per bee.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 average spring infection rate is 0.87 million spores per bee</a:t>
            </a:r>
          </a:p>
          <a:p>
            <a:pPr marL="285750" indent="-285750">
              <a:buFont typeface="Arial" panose="020B0604020202020204" pitchFamily="34" charset="0"/>
              <a:buChar char="•"/>
            </a:pPr>
            <a:r>
              <a:rPr lang="en-US" b="1" dirty="0"/>
              <a:t>The average fall infection rate is 0.23 million spores per bee</a:t>
            </a:r>
          </a:p>
          <a:p>
            <a:pPr marL="285750" indent="-285750">
              <a:buFont typeface="Arial" panose="020B0604020202020204" pitchFamily="34" charset="0"/>
              <a:buChar char="•"/>
            </a:pPr>
            <a:r>
              <a:rPr lang="en-US" b="1" dirty="0"/>
              <a:t>Treatment level – 1 million spores per bee per Bee Informed Partnership</a:t>
            </a:r>
          </a:p>
          <a:p>
            <a:pPr marL="285750" indent="-285750">
              <a:buFont typeface="Arial" panose="020B0604020202020204" pitchFamily="34" charset="0"/>
              <a:buChar char="•"/>
            </a:pPr>
            <a:endParaRPr lang="en-US" b="1" dirty="0"/>
          </a:p>
          <a:p>
            <a:pPr marL="285750" marR="0" indent="-285750" algn="l">
              <a:spcBef>
                <a:spcPts val="0"/>
              </a:spcBef>
              <a:spcAft>
                <a:spcPts val="0"/>
              </a:spcAft>
              <a:buFont typeface="Arial" panose="020B0604020202020204" pitchFamily="34" charset="0"/>
              <a:buChar char="•"/>
            </a:pPr>
            <a:r>
              <a:rPr lang="en-US" b="1" dirty="0">
                <a:solidFill>
                  <a:srgbClr val="000000"/>
                </a:solidFill>
                <a:latin typeface="Calibri" panose="020F0502020204030204" pitchFamily="34" charset="0"/>
              </a:rPr>
              <a:t> WSU </a:t>
            </a:r>
            <a:r>
              <a:rPr lang="en-US" sz="1800" b="1" i="0" u="none" strike="noStrike" dirty="0">
                <a:solidFill>
                  <a:srgbClr val="000000"/>
                </a:solidFill>
                <a:effectLst/>
                <a:latin typeface="Calibri" panose="020F0502020204030204" pitchFamily="34" charset="0"/>
              </a:rPr>
              <a:t>seminar on department website and on YouTube for </a:t>
            </a:r>
            <a:r>
              <a:rPr lang="en-US" b="1" dirty="0">
                <a:solidFill>
                  <a:srgbClr val="000000"/>
                </a:solidFill>
                <a:latin typeface="Calibri" panose="020F0502020204030204" pitchFamily="34" charset="0"/>
              </a:rPr>
              <a:t>N</a:t>
            </a:r>
            <a:r>
              <a:rPr lang="en-US" sz="1800" b="1" i="0" u="none" strike="noStrike" dirty="0">
                <a:solidFill>
                  <a:srgbClr val="000000"/>
                </a:solidFill>
                <a:effectLst/>
                <a:latin typeface="Calibri" panose="020F0502020204030204" pitchFamily="34" charset="0"/>
              </a:rPr>
              <a:t>osema diagnosis: </a:t>
            </a:r>
            <a:r>
              <a:rPr lang="en-US" sz="1800" b="0" i="0" u="sng" strike="noStrike" dirty="0">
                <a:solidFill>
                  <a:srgbClr val="800080"/>
                </a:solidFill>
                <a:effectLst/>
                <a:latin typeface="Calibri" panose="020F0502020204030204" pitchFamily="34" charset="0"/>
                <a:hlinkClick r:id="rId3"/>
              </a:rPr>
              <a:t>https://youtu.be/aCBO_cP5GiY?si=LLO_3F7131RVDL84</a:t>
            </a:r>
            <a:r>
              <a:rPr lang="en-US" sz="1800" b="0" i="0" u="none" strike="noStrike" dirty="0">
                <a:solidFill>
                  <a:srgbClr val="000000"/>
                </a:solidFill>
                <a:effectLst/>
                <a:latin typeface="Calibri" panose="020F0502020204030204" pitchFamily="34" charset="0"/>
              </a:rPr>
              <a:t>    </a:t>
            </a:r>
            <a:r>
              <a:rPr lang="en-US" sz="1800" b="0" i="0" u="sng" strike="noStrike" dirty="0">
                <a:solidFill>
                  <a:srgbClr val="800080"/>
                </a:solidFill>
                <a:effectLst/>
                <a:latin typeface="Calibri" panose="020F0502020204030204" pitchFamily="34" charset="0"/>
                <a:hlinkClick r:id="rId4"/>
              </a:rPr>
              <a:t>https://bees.wsu.edu/diagnostics/</a:t>
            </a:r>
            <a:endParaRPr lang="en-US" sz="1800" b="0" i="0" u="none" strike="noStrike" dirty="0">
              <a:solidFill>
                <a:srgbClr val="000000"/>
              </a:solidFill>
              <a:effectLst/>
              <a:latin typeface="Calibri" panose="020F0502020204030204" pitchFamily="34" charset="0"/>
            </a:endParaRPr>
          </a:p>
          <a:p>
            <a:pPr marL="0" marR="0" algn="l">
              <a:spcBef>
                <a:spcPts val="0"/>
              </a:spcBef>
              <a:spcAft>
                <a:spcPts val="0"/>
              </a:spcAft>
            </a:pPr>
            <a:endParaRPr lang="en-US" sz="1800" b="0" i="0" u="none" strike="noStrike" dirty="0">
              <a:solidFill>
                <a:srgbClr val="000000"/>
              </a:solidFill>
              <a:effectLst/>
              <a:latin typeface="Calibri" panose="020F0502020204030204" pitchFamily="34" charset="0"/>
            </a:endParaRPr>
          </a:p>
          <a:p>
            <a:endParaRPr lang="en-US" b="1"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FF8DF13F-374A-11DA-8347-CFAFAF6C9929}"/>
              </a:ext>
            </a:extLst>
          </p:cNvPr>
          <p:cNvPicPr>
            <a:picLocks noChangeAspect="1"/>
          </p:cNvPicPr>
          <p:nvPr/>
        </p:nvPicPr>
        <p:blipFill>
          <a:blip r:embed="rId5"/>
          <a:stretch>
            <a:fillRect/>
          </a:stretch>
        </p:blipFill>
        <p:spPr>
          <a:xfrm>
            <a:off x="10199078" y="2673517"/>
            <a:ext cx="1771167" cy="1634923"/>
          </a:xfrm>
          <a:prstGeom prst="rect">
            <a:avLst/>
          </a:prstGeom>
        </p:spPr>
      </p:pic>
      <p:pic>
        <p:nvPicPr>
          <p:cNvPr id="5" name="Picture 4">
            <a:extLst>
              <a:ext uri="{FF2B5EF4-FFF2-40B4-BE49-F238E27FC236}">
                <a16:creationId xmlns:a16="http://schemas.microsoft.com/office/drawing/2014/main" id="{329EF38B-DE62-B421-F720-162CA3634DDE}"/>
              </a:ext>
            </a:extLst>
          </p:cNvPr>
          <p:cNvPicPr>
            <a:picLocks noChangeAspect="1"/>
          </p:cNvPicPr>
          <p:nvPr/>
        </p:nvPicPr>
        <p:blipFill>
          <a:blip r:embed="rId6"/>
          <a:stretch>
            <a:fillRect/>
          </a:stretch>
        </p:blipFill>
        <p:spPr>
          <a:xfrm>
            <a:off x="10038616" y="486446"/>
            <a:ext cx="1716548" cy="1774086"/>
          </a:xfrm>
          <a:prstGeom prst="rect">
            <a:avLst/>
          </a:prstGeom>
        </p:spPr>
      </p:pic>
      <p:pic>
        <p:nvPicPr>
          <p:cNvPr id="9" name="Picture 8">
            <a:extLst>
              <a:ext uri="{FF2B5EF4-FFF2-40B4-BE49-F238E27FC236}">
                <a16:creationId xmlns:a16="http://schemas.microsoft.com/office/drawing/2014/main" id="{C306C3D3-CB3A-AF58-2577-E3A89F98A04F}"/>
              </a:ext>
            </a:extLst>
          </p:cNvPr>
          <p:cNvPicPr>
            <a:picLocks noChangeAspect="1"/>
          </p:cNvPicPr>
          <p:nvPr/>
        </p:nvPicPr>
        <p:blipFill>
          <a:blip r:embed="rId7"/>
          <a:stretch>
            <a:fillRect/>
          </a:stretch>
        </p:blipFill>
        <p:spPr>
          <a:xfrm>
            <a:off x="10827245" y="4449745"/>
            <a:ext cx="1143000" cy="1765300"/>
          </a:xfrm>
          <a:prstGeom prst="rect">
            <a:avLst/>
          </a:prstGeom>
        </p:spPr>
      </p:pic>
      <p:sp>
        <p:nvSpPr>
          <p:cNvPr id="3" name="Footer Placeholder 2">
            <a:extLst>
              <a:ext uri="{FF2B5EF4-FFF2-40B4-BE49-F238E27FC236}">
                <a16:creationId xmlns:a16="http://schemas.microsoft.com/office/drawing/2014/main" id="{E1174419-A49A-6E81-3DF7-5A33D371274E}"/>
              </a:ext>
            </a:extLst>
          </p:cNvPr>
          <p:cNvSpPr>
            <a:spLocks noGrp="1"/>
          </p:cNvSpPr>
          <p:nvPr>
            <p:ph type="ftr" sz="quarter" idx="11"/>
          </p:nvPr>
        </p:nvSpPr>
        <p:spPr/>
        <p:txBody>
          <a:bodyPr/>
          <a:lstStyle/>
          <a:p>
            <a:endParaRPr lang="en-US" dirty="0"/>
          </a:p>
          <a:p>
            <a:endParaRPr lang="en-US" dirty="0"/>
          </a:p>
        </p:txBody>
      </p:sp>
    </p:spTree>
    <p:extLst>
      <p:ext uri="{BB962C8B-B14F-4D97-AF65-F5344CB8AC3E}">
        <p14:creationId xmlns:p14="http://schemas.microsoft.com/office/powerpoint/2010/main" val="41161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 calcmode="lin" valueType="num">
                                      <p:cBhvr additive="base">
                                        <p:cTn id="2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 calcmode="lin" valueType="num">
                                      <p:cBhvr additive="base">
                                        <p:cTn id="3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 calcmode="lin" valueType="num">
                                      <p:cBhvr additive="base">
                                        <p:cTn id="4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3" end="13"/>
                                            </p:txEl>
                                          </p:spTgt>
                                        </p:tgtEl>
                                        <p:attrNameLst>
                                          <p:attrName>style.visibility</p:attrName>
                                        </p:attrNameLst>
                                      </p:cBhvr>
                                      <p:to>
                                        <p:strVal val="visible"/>
                                      </p:to>
                                    </p:set>
                                    <p:anim calcmode="lin" valueType="num">
                                      <p:cBhvr additive="base">
                                        <p:cTn id="4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anim calcmode="lin" valueType="num">
                                      <p:cBhvr additive="base">
                                        <p:cTn id="53"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xEl>
                                              <p:pRg st="15" end="15"/>
                                            </p:txEl>
                                          </p:spTgt>
                                        </p:tgtEl>
                                        <p:attrNameLst>
                                          <p:attrName>style.visibility</p:attrName>
                                        </p:attrNameLst>
                                      </p:cBhvr>
                                      <p:to>
                                        <p:strVal val="visible"/>
                                      </p:to>
                                    </p:set>
                                    <p:anim calcmode="lin" valueType="num">
                                      <p:cBhvr additive="base">
                                        <p:cTn id="57"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xEl>
                                              <p:pRg st="17" end="17"/>
                                            </p:txEl>
                                          </p:spTgt>
                                        </p:tgtEl>
                                        <p:attrNameLst>
                                          <p:attrName>style.visibility</p:attrName>
                                        </p:attrNameLst>
                                      </p:cBhvr>
                                      <p:to>
                                        <p:strVal val="visible"/>
                                      </p:to>
                                    </p:set>
                                    <p:anim calcmode="lin" valueType="num">
                                      <p:cBhvr additive="base">
                                        <p:cTn id="63" dur="500" fill="hold"/>
                                        <p:tgtEl>
                                          <p:spTgt spid="7">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6F0B5F-1E49-5350-51B8-C6070FE0DC39}"/>
              </a:ext>
            </a:extLst>
          </p:cNvPr>
          <p:cNvSpPr>
            <a:spLocks noGrp="1"/>
          </p:cNvSpPr>
          <p:nvPr>
            <p:ph type="sldNum" sz="quarter" idx="12"/>
          </p:nvPr>
        </p:nvSpPr>
        <p:spPr/>
        <p:txBody>
          <a:bodyPr/>
          <a:lstStyle/>
          <a:p>
            <a:fld id="{9239890B-12B5-7A46-922A-2E4D9A66AC19}" type="slidenum">
              <a:rPr lang="en-US" smtClean="0"/>
              <a:t>13</a:t>
            </a:fld>
            <a:endParaRPr lang="en-US" dirty="0"/>
          </a:p>
        </p:txBody>
      </p:sp>
      <p:pic>
        <p:nvPicPr>
          <p:cNvPr id="4" name="Picture 3">
            <a:extLst>
              <a:ext uri="{FF2B5EF4-FFF2-40B4-BE49-F238E27FC236}">
                <a16:creationId xmlns:a16="http://schemas.microsoft.com/office/drawing/2014/main" id="{2F66F939-8809-6A35-EEBC-356CF8BB1B9B}"/>
              </a:ext>
            </a:extLst>
          </p:cNvPr>
          <p:cNvPicPr>
            <a:picLocks noChangeAspect="1"/>
          </p:cNvPicPr>
          <p:nvPr/>
        </p:nvPicPr>
        <p:blipFill>
          <a:blip r:embed="rId3"/>
          <a:stretch>
            <a:fillRect/>
          </a:stretch>
        </p:blipFill>
        <p:spPr>
          <a:xfrm>
            <a:off x="10310595" y="2239300"/>
            <a:ext cx="1233359" cy="2379400"/>
          </a:xfrm>
          <a:prstGeom prst="rect">
            <a:avLst/>
          </a:prstGeom>
        </p:spPr>
      </p:pic>
      <p:sp>
        <p:nvSpPr>
          <p:cNvPr id="3" name="TextBox 2">
            <a:extLst>
              <a:ext uri="{FF2B5EF4-FFF2-40B4-BE49-F238E27FC236}">
                <a16:creationId xmlns:a16="http://schemas.microsoft.com/office/drawing/2014/main" id="{AE6AEECC-A5CA-51B0-99DE-00FCE460704D}"/>
              </a:ext>
            </a:extLst>
          </p:cNvPr>
          <p:cNvSpPr txBox="1"/>
          <p:nvPr/>
        </p:nvSpPr>
        <p:spPr>
          <a:xfrm>
            <a:off x="691978" y="271849"/>
            <a:ext cx="10972664" cy="861774"/>
          </a:xfrm>
          <a:prstGeom prst="rect">
            <a:avLst/>
          </a:prstGeom>
          <a:noFill/>
        </p:spPr>
        <p:txBody>
          <a:bodyPr wrap="square" rtlCol="0">
            <a:spAutoFit/>
          </a:bodyPr>
          <a:lstStyle/>
          <a:p>
            <a:r>
              <a:rPr lang="en-US" sz="3200" b="1" dirty="0"/>
              <a:t>Fumagillin – Is It Effective? – Is it Safe For Bees And Humans ?</a:t>
            </a:r>
          </a:p>
          <a:p>
            <a:endParaRPr lang="en-US" dirty="0"/>
          </a:p>
        </p:txBody>
      </p:sp>
      <p:pic>
        <p:nvPicPr>
          <p:cNvPr id="6" name="Picture 5">
            <a:extLst>
              <a:ext uri="{FF2B5EF4-FFF2-40B4-BE49-F238E27FC236}">
                <a16:creationId xmlns:a16="http://schemas.microsoft.com/office/drawing/2014/main" id="{F77A7306-12B2-B9DF-5212-CC2DCE7E10A5}"/>
              </a:ext>
            </a:extLst>
          </p:cNvPr>
          <p:cNvPicPr>
            <a:picLocks noChangeAspect="1"/>
          </p:cNvPicPr>
          <p:nvPr/>
        </p:nvPicPr>
        <p:blipFill>
          <a:blip r:embed="rId4"/>
          <a:stretch>
            <a:fillRect/>
          </a:stretch>
        </p:blipFill>
        <p:spPr>
          <a:xfrm>
            <a:off x="10310595" y="4842340"/>
            <a:ext cx="1354047" cy="1426001"/>
          </a:xfrm>
          <a:prstGeom prst="rect">
            <a:avLst/>
          </a:prstGeom>
        </p:spPr>
      </p:pic>
      <p:sp>
        <p:nvSpPr>
          <p:cNvPr id="5" name="Footer Placeholder 4">
            <a:extLst>
              <a:ext uri="{FF2B5EF4-FFF2-40B4-BE49-F238E27FC236}">
                <a16:creationId xmlns:a16="http://schemas.microsoft.com/office/drawing/2014/main" id="{FED8AA12-3A58-47C5-660E-05C70AEF8872}"/>
              </a:ext>
            </a:extLst>
          </p:cNvPr>
          <p:cNvSpPr>
            <a:spLocks noGrp="1"/>
          </p:cNvSpPr>
          <p:nvPr>
            <p:ph type="ftr" sz="quarter" idx="11"/>
          </p:nvPr>
        </p:nvSpPr>
        <p:spPr/>
        <p:txBody>
          <a:bodyPr/>
          <a:lstStyle/>
          <a:p>
            <a:endParaRPr lang="en-US" dirty="0"/>
          </a:p>
          <a:p>
            <a:endParaRPr lang="en-US" dirty="0"/>
          </a:p>
        </p:txBody>
      </p:sp>
      <p:sp>
        <p:nvSpPr>
          <p:cNvPr id="7" name="TextBox 6">
            <a:extLst>
              <a:ext uri="{FF2B5EF4-FFF2-40B4-BE49-F238E27FC236}">
                <a16:creationId xmlns:a16="http://schemas.microsoft.com/office/drawing/2014/main" id="{AB9624D6-1294-75AE-2B5B-78C856BBF69A}"/>
              </a:ext>
            </a:extLst>
          </p:cNvPr>
          <p:cNvSpPr txBox="1"/>
          <p:nvPr/>
        </p:nvSpPr>
        <p:spPr>
          <a:xfrm>
            <a:off x="527358" y="1133623"/>
            <a:ext cx="9418500" cy="4770537"/>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Fumagillin is an antibiotic derived from a fungus originally to control Nosema Apis since the 1950’s – this inhibits an enzyme in the Nosema parasite and not the spores – hives with Nosema Apis when treated in the fall significantly increases survival in the spring.</a:t>
            </a:r>
          </a:p>
          <a:p>
            <a:pPr marL="342900" marR="0" lvl="0" indent="-342900">
              <a:spcBef>
                <a:spcPts val="0"/>
              </a:spcBef>
              <a:spcAft>
                <a:spcPts val="0"/>
              </a:spcAft>
              <a:buFont typeface="Arial" panose="020B0604020202020204" pitchFamily="34" charset="0"/>
              <a:buChar char="•"/>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For Nosema Ceranae studies find the spore production 100% higher 20 days after treatment – indicating increase in infection </a:t>
            </a:r>
          </a:p>
          <a:p>
            <a:pPr marL="342900" marR="0" lvl="0" indent="-342900">
              <a:spcBef>
                <a:spcPts val="0"/>
              </a:spcBef>
              <a:spcAft>
                <a:spcPts val="0"/>
              </a:spcAft>
              <a:buFont typeface="Arial" panose="020B0604020202020204" pitchFamily="34" charset="0"/>
              <a:buChar char="•"/>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Use of Fumagillin targets an enzyme MetAP2 needed in the midgut - do not </a:t>
            </a:r>
            <a:r>
              <a:rPr lang="en-US" sz="2000" b="1" kern="100" dirty="0">
                <a:latin typeface="Calibri" panose="020F0502020204030204" pitchFamily="34" charset="0"/>
                <a:ea typeface="Calibri" panose="020F0502020204030204" pitchFamily="34" charset="0"/>
                <a:cs typeface="Times New Roman" panose="02020603050405020304" pitchFamily="18" charset="0"/>
              </a:rPr>
              <a:t>treat</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prophylactically as it </a:t>
            </a:r>
            <a:r>
              <a:rPr lang="en-US" sz="2000" b="1" kern="100" dirty="0">
                <a:latin typeface="Calibri" panose="020F0502020204030204" pitchFamily="34" charset="0"/>
                <a:ea typeface="Calibri" panose="020F0502020204030204" pitchFamily="34" charset="0"/>
                <a:cs typeface="Times New Roman" panose="02020603050405020304" pitchFamily="18" charset="0"/>
              </a:rPr>
              <a:t>does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have negative consequences to the bee’s health</a:t>
            </a:r>
          </a:p>
          <a:p>
            <a:pPr marL="342900" marR="0" lvl="0" indent="-342900">
              <a:spcBef>
                <a:spcPts val="0"/>
              </a:spcBef>
              <a:spcAft>
                <a:spcPts val="0"/>
              </a:spcAft>
              <a:buFont typeface="Arial" panose="020B0604020202020204" pitchFamily="34" charset="0"/>
              <a:buChar char="•"/>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Fumagillin is toxic to humans and residues present in honey can pose a risk to human health including cramping, diarrhea and weight loss.  </a:t>
            </a:r>
          </a:p>
          <a:p>
            <a:pPr marL="342900" marR="0" lvl="0" indent="-342900">
              <a:spcBef>
                <a:spcPts val="0"/>
              </a:spcBef>
              <a:spcAft>
                <a:spcPts val="0"/>
              </a:spcAft>
              <a:buFont typeface="Arial" panose="020B0604020202020204" pitchFamily="34" charset="0"/>
              <a:buChar char="•"/>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Fumagillin-B also contains (DHC) </a:t>
            </a:r>
            <a:r>
              <a:rPr lang="en-US" sz="2000" b="1" kern="100" dirty="0">
                <a:latin typeface="Calibri" panose="020F0502020204030204" pitchFamily="34" charset="0"/>
                <a:ea typeface="Calibri" panose="020F0502020204030204" pitchFamily="34" charset="0"/>
                <a:cs typeface="Times New Roman" panose="02020603050405020304" pitchFamily="18" charset="0"/>
              </a:rPr>
              <a:t>with potential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human chromosome damage.</a:t>
            </a:r>
          </a:p>
          <a:p>
            <a:pPr marL="342900" marR="0" lvl="0" indent="-342900">
              <a:spcBef>
                <a:spcPts val="0"/>
              </a:spcBef>
              <a:spcAft>
                <a:spcPts val="0"/>
              </a:spcAft>
              <a:buFont typeface="Arial" panose="020B0604020202020204" pitchFamily="34" charset="0"/>
              <a:buChar char="•"/>
              <a:tabLst>
                <a:tab pos="457200" algn="l"/>
              </a:tabLst>
            </a:pPr>
            <a:r>
              <a:rPr lang="en-US" sz="2000" b="1" i="0" u="none" strike="noStrike" dirty="0">
                <a:solidFill>
                  <a:srgbClr val="000000"/>
                </a:solidFill>
                <a:effectLst/>
                <a:latin typeface="Calibri" panose="020F0502020204030204" pitchFamily="34" charset="0"/>
              </a:rPr>
              <a:t>Fumagillin feed in the spring and early summer </a:t>
            </a:r>
            <a:r>
              <a:rPr lang="en-US" sz="2000" b="1" dirty="0">
                <a:solidFill>
                  <a:srgbClr val="000000"/>
                </a:solidFill>
                <a:latin typeface="Calibri" panose="020F0502020204030204" pitchFamily="34" charset="0"/>
              </a:rPr>
              <a:t>indicates </a:t>
            </a:r>
            <a:r>
              <a:rPr lang="en-US" sz="2000" b="1" i="0" u="none" strike="noStrike" dirty="0">
                <a:solidFill>
                  <a:srgbClr val="000000"/>
                </a:solidFill>
                <a:effectLst/>
                <a:latin typeface="Calibri" panose="020F0502020204030204" pitchFamily="34" charset="0"/>
              </a:rPr>
              <a:t>improved colony growth </a:t>
            </a:r>
            <a:r>
              <a:rPr lang="en-US" sz="2000" b="1" dirty="0">
                <a:solidFill>
                  <a:srgbClr val="000000"/>
                </a:solidFill>
                <a:latin typeface="Calibri" panose="020F0502020204030204" pitchFamily="34" charset="0"/>
              </a:rPr>
              <a:t>as well as </a:t>
            </a:r>
            <a:r>
              <a:rPr lang="en-US" sz="2000" b="1" i="0" u="none" strike="noStrike" dirty="0">
                <a:solidFill>
                  <a:srgbClr val="000000"/>
                </a:solidFill>
                <a:effectLst/>
                <a:latin typeface="Calibri" panose="020F0502020204030204" pitchFamily="34" charset="0"/>
              </a:rPr>
              <a:t>honey production</a:t>
            </a:r>
            <a:r>
              <a:rPr lang="en-US" sz="2400" b="1" i="0" u="none" strike="noStrike" dirty="0">
                <a:solidFill>
                  <a:srgbClr val="000000"/>
                </a:solidFill>
                <a:effectLst/>
                <a:latin typeface="Calibri" panose="020F0502020204030204" pitchFamily="34" charset="0"/>
              </a:rPr>
              <a:t>. </a:t>
            </a: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tabLst>
                <a:tab pos="457200" algn="l"/>
              </a:tabLst>
            </a:pPr>
            <a:endParaRPr lang="en-US" sz="2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021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8786EC-807A-C49D-F05C-366758F1F1DB}"/>
              </a:ext>
            </a:extLst>
          </p:cNvPr>
          <p:cNvSpPr>
            <a:spLocks noGrp="1"/>
          </p:cNvSpPr>
          <p:nvPr>
            <p:ph type="sldNum" sz="quarter" idx="12"/>
          </p:nvPr>
        </p:nvSpPr>
        <p:spPr/>
        <p:txBody>
          <a:bodyPr/>
          <a:lstStyle/>
          <a:p>
            <a:fld id="{9239890B-12B5-7A46-922A-2E4D9A66AC19}" type="slidenum">
              <a:rPr lang="en-US" smtClean="0"/>
              <a:t>14</a:t>
            </a:fld>
            <a:endParaRPr lang="en-US" dirty="0"/>
          </a:p>
        </p:txBody>
      </p:sp>
      <p:pic>
        <p:nvPicPr>
          <p:cNvPr id="4" name="Picture 3">
            <a:extLst>
              <a:ext uri="{FF2B5EF4-FFF2-40B4-BE49-F238E27FC236}">
                <a16:creationId xmlns:a16="http://schemas.microsoft.com/office/drawing/2014/main" id="{F2E2B1AA-167D-A9F9-2451-6DE51368EF29}"/>
              </a:ext>
            </a:extLst>
          </p:cNvPr>
          <p:cNvPicPr>
            <a:picLocks noChangeAspect="1"/>
          </p:cNvPicPr>
          <p:nvPr/>
        </p:nvPicPr>
        <p:blipFill>
          <a:blip r:embed="rId3"/>
          <a:stretch>
            <a:fillRect/>
          </a:stretch>
        </p:blipFill>
        <p:spPr>
          <a:xfrm>
            <a:off x="10763085" y="2468983"/>
            <a:ext cx="1035448" cy="2014926"/>
          </a:xfrm>
          <a:prstGeom prst="rect">
            <a:avLst/>
          </a:prstGeom>
        </p:spPr>
      </p:pic>
      <p:pic>
        <p:nvPicPr>
          <p:cNvPr id="6" name="Picture 5">
            <a:extLst>
              <a:ext uri="{FF2B5EF4-FFF2-40B4-BE49-F238E27FC236}">
                <a16:creationId xmlns:a16="http://schemas.microsoft.com/office/drawing/2014/main" id="{8AC262CC-FD05-F8E7-4582-9D44F4D1D1FA}"/>
              </a:ext>
            </a:extLst>
          </p:cNvPr>
          <p:cNvPicPr>
            <a:picLocks noChangeAspect="1"/>
          </p:cNvPicPr>
          <p:nvPr/>
        </p:nvPicPr>
        <p:blipFill>
          <a:blip r:embed="rId4"/>
          <a:stretch>
            <a:fillRect/>
          </a:stretch>
        </p:blipFill>
        <p:spPr>
          <a:xfrm>
            <a:off x="10714986" y="341540"/>
            <a:ext cx="968427" cy="1949191"/>
          </a:xfrm>
          <a:prstGeom prst="rect">
            <a:avLst/>
          </a:prstGeom>
        </p:spPr>
      </p:pic>
      <p:pic>
        <p:nvPicPr>
          <p:cNvPr id="8" name="Picture 7">
            <a:extLst>
              <a:ext uri="{FF2B5EF4-FFF2-40B4-BE49-F238E27FC236}">
                <a16:creationId xmlns:a16="http://schemas.microsoft.com/office/drawing/2014/main" id="{0E1A8A27-6DE2-09BE-03CC-7764BDD1DC87}"/>
              </a:ext>
            </a:extLst>
          </p:cNvPr>
          <p:cNvPicPr>
            <a:picLocks noChangeAspect="1"/>
          </p:cNvPicPr>
          <p:nvPr/>
        </p:nvPicPr>
        <p:blipFill>
          <a:blip r:embed="rId5"/>
          <a:stretch>
            <a:fillRect/>
          </a:stretch>
        </p:blipFill>
        <p:spPr>
          <a:xfrm>
            <a:off x="10714986" y="4662161"/>
            <a:ext cx="1275426" cy="1572333"/>
          </a:xfrm>
          <a:prstGeom prst="rect">
            <a:avLst/>
          </a:prstGeom>
        </p:spPr>
      </p:pic>
      <p:sp>
        <p:nvSpPr>
          <p:cNvPr id="3" name="TextBox 2">
            <a:extLst>
              <a:ext uri="{FF2B5EF4-FFF2-40B4-BE49-F238E27FC236}">
                <a16:creationId xmlns:a16="http://schemas.microsoft.com/office/drawing/2014/main" id="{CC43A82F-D5C2-ECFB-E387-FC81B88B99F0}"/>
              </a:ext>
            </a:extLst>
          </p:cNvPr>
          <p:cNvSpPr txBox="1"/>
          <p:nvPr/>
        </p:nvSpPr>
        <p:spPr>
          <a:xfrm>
            <a:off x="1729946" y="341540"/>
            <a:ext cx="8252254" cy="1846659"/>
          </a:xfrm>
          <a:prstGeom prst="rect">
            <a:avLst/>
          </a:prstGeom>
          <a:noFill/>
        </p:spPr>
        <p:txBody>
          <a:bodyPr wrap="square" rtlCol="0">
            <a:spAutoFit/>
          </a:bodyPr>
          <a:lstStyle/>
          <a:p>
            <a:pPr algn="ctr"/>
            <a:r>
              <a:rPr lang="en-US" sz="3200" b="1" dirty="0"/>
              <a:t>Natural  Products – Do They Work –Maybe?</a:t>
            </a:r>
          </a:p>
          <a:p>
            <a:endParaRPr lang="en-US" sz="3200" dirty="0"/>
          </a:p>
          <a:p>
            <a:endParaRPr lang="en-US" sz="3200" dirty="0"/>
          </a:p>
          <a:p>
            <a:endParaRPr lang="en-US" dirty="0"/>
          </a:p>
        </p:txBody>
      </p:sp>
      <p:pic>
        <p:nvPicPr>
          <p:cNvPr id="7" name="Picture 6">
            <a:extLst>
              <a:ext uri="{FF2B5EF4-FFF2-40B4-BE49-F238E27FC236}">
                <a16:creationId xmlns:a16="http://schemas.microsoft.com/office/drawing/2014/main" id="{6E8C8121-96ED-48C9-DF95-86AD59CDB295}"/>
              </a:ext>
            </a:extLst>
          </p:cNvPr>
          <p:cNvPicPr>
            <a:picLocks noChangeAspect="1"/>
          </p:cNvPicPr>
          <p:nvPr/>
        </p:nvPicPr>
        <p:blipFill>
          <a:blip r:embed="rId6"/>
          <a:stretch>
            <a:fillRect/>
          </a:stretch>
        </p:blipFill>
        <p:spPr>
          <a:xfrm>
            <a:off x="260169" y="341540"/>
            <a:ext cx="1123788" cy="1113085"/>
          </a:xfrm>
          <a:prstGeom prst="rect">
            <a:avLst/>
          </a:prstGeom>
        </p:spPr>
      </p:pic>
      <p:sp>
        <p:nvSpPr>
          <p:cNvPr id="5" name="Footer Placeholder 4">
            <a:extLst>
              <a:ext uri="{FF2B5EF4-FFF2-40B4-BE49-F238E27FC236}">
                <a16:creationId xmlns:a16="http://schemas.microsoft.com/office/drawing/2014/main" id="{F588356B-6541-4F2E-1AE4-AB3F26567787}"/>
              </a:ext>
            </a:extLst>
          </p:cNvPr>
          <p:cNvSpPr>
            <a:spLocks noGrp="1"/>
          </p:cNvSpPr>
          <p:nvPr>
            <p:ph type="ftr" sz="quarter" idx="11"/>
          </p:nvPr>
        </p:nvSpPr>
        <p:spPr/>
        <p:txBody>
          <a:bodyPr/>
          <a:lstStyle/>
          <a:p>
            <a:endParaRPr lang="en-US" dirty="0"/>
          </a:p>
          <a:p>
            <a:endParaRPr lang="en-US" dirty="0"/>
          </a:p>
        </p:txBody>
      </p:sp>
      <p:sp>
        <p:nvSpPr>
          <p:cNvPr id="9" name="TextBox 8">
            <a:extLst>
              <a:ext uri="{FF2B5EF4-FFF2-40B4-BE49-F238E27FC236}">
                <a16:creationId xmlns:a16="http://schemas.microsoft.com/office/drawing/2014/main" id="{AA513C66-C347-11C8-EE15-24B93B6B9EC2}"/>
              </a:ext>
            </a:extLst>
          </p:cNvPr>
          <p:cNvSpPr txBox="1"/>
          <p:nvPr/>
        </p:nvSpPr>
        <p:spPr>
          <a:xfrm>
            <a:off x="838200" y="1507524"/>
            <a:ext cx="9623853" cy="4493538"/>
          </a:xfrm>
          <a:prstGeom prst="rect">
            <a:avLst/>
          </a:prstGeom>
          <a:noFill/>
        </p:spPr>
        <p:txBody>
          <a:bodyPr wrap="square" rtlCol="0">
            <a:spAutoFit/>
          </a:bodyPr>
          <a:lstStyle/>
          <a:p>
            <a:r>
              <a:rPr lang="en-US" sz="2200" b="1" dirty="0"/>
              <a:t>Nosevit – made from oak bark extract – common use in Europe – no scientific evidence – not registered in USA as a treatment – beekeepers are permitted to use.</a:t>
            </a:r>
          </a:p>
          <a:p>
            <a:pPr marL="342900" indent="-342900">
              <a:buFont typeface="Arial" panose="020B0604020202020204" pitchFamily="34" charset="0"/>
              <a:buChar char="•"/>
            </a:pPr>
            <a:endParaRPr lang="en-US" sz="2200" b="1" dirty="0"/>
          </a:p>
          <a:p>
            <a:r>
              <a:rPr lang="en-US" sz="2200" b="1" dirty="0"/>
              <a:t>HiveAlive – made from seaweed extracts, thymol oil and lemongrass oil – fed to colonies mixed with sugar syrup – one study found efficiency against Nosema Ceranae with colonies fed autumn in syrup, in winder candy board found </a:t>
            </a:r>
          </a:p>
          <a:p>
            <a:r>
              <a:rPr lang="en-US" sz="2200" b="1" dirty="0"/>
              <a:t>spores reduces 50% -  not registered in USA as a treatment – beekeepers permitted to use.</a:t>
            </a:r>
          </a:p>
          <a:p>
            <a:pPr marL="342900" indent="-342900">
              <a:buFont typeface="Arial" panose="020B0604020202020204" pitchFamily="34" charset="0"/>
              <a:buChar char="•"/>
            </a:pPr>
            <a:endParaRPr lang="en-US" sz="2200" b="1" dirty="0"/>
          </a:p>
          <a:p>
            <a:r>
              <a:rPr lang="en-US" sz="2200" b="1" dirty="0"/>
              <a:t>Honey-B-Healthy – used as a feeding supplement added to sugar syrup comprised of lemongrass, spearmint and essential oils – improves overall colony health – can cause robbing during low nectar times or dearth especially in the fall.</a:t>
            </a:r>
          </a:p>
        </p:txBody>
      </p:sp>
    </p:spTree>
    <p:extLst>
      <p:ext uri="{BB962C8B-B14F-4D97-AF65-F5344CB8AC3E}">
        <p14:creationId xmlns:p14="http://schemas.microsoft.com/office/powerpoint/2010/main" val="12824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553235-F9EC-131C-F007-31B729A7DF34}"/>
              </a:ext>
            </a:extLst>
          </p:cNvPr>
          <p:cNvSpPr>
            <a:spLocks noGrp="1"/>
          </p:cNvSpPr>
          <p:nvPr>
            <p:ph type="sldNum" sz="quarter" idx="12"/>
          </p:nvPr>
        </p:nvSpPr>
        <p:spPr/>
        <p:txBody>
          <a:bodyPr/>
          <a:lstStyle/>
          <a:p>
            <a:fld id="{9239890B-12B5-7A46-922A-2E4D9A66AC19}" type="slidenum">
              <a:rPr lang="en-US" smtClean="0"/>
              <a:t>15</a:t>
            </a:fld>
            <a:endParaRPr lang="en-US" dirty="0"/>
          </a:p>
        </p:txBody>
      </p:sp>
      <p:pic>
        <p:nvPicPr>
          <p:cNvPr id="4" name="Picture 3">
            <a:extLst>
              <a:ext uri="{FF2B5EF4-FFF2-40B4-BE49-F238E27FC236}">
                <a16:creationId xmlns:a16="http://schemas.microsoft.com/office/drawing/2014/main" id="{089B9D92-656E-E812-BB65-14E4BB49BE66}"/>
              </a:ext>
            </a:extLst>
          </p:cNvPr>
          <p:cNvPicPr>
            <a:picLocks noChangeAspect="1"/>
          </p:cNvPicPr>
          <p:nvPr/>
        </p:nvPicPr>
        <p:blipFill>
          <a:blip r:embed="rId3"/>
          <a:stretch>
            <a:fillRect/>
          </a:stretch>
        </p:blipFill>
        <p:spPr>
          <a:xfrm>
            <a:off x="9242489" y="3744231"/>
            <a:ext cx="1517764" cy="2423655"/>
          </a:xfrm>
          <a:prstGeom prst="rect">
            <a:avLst/>
          </a:prstGeom>
        </p:spPr>
      </p:pic>
      <p:pic>
        <p:nvPicPr>
          <p:cNvPr id="6" name="Picture 5">
            <a:extLst>
              <a:ext uri="{FF2B5EF4-FFF2-40B4-BE49-F238E27FC236}">
                <a16:creationId xmlns:a16="http://schemas.microsoft.com/office/drawing/2014/main" id="{10F5FCC7-B4E4-5D16-6DB6-2F4B854786DD}"/>
              </a:ext>
            </a:extLst>
          </p:cNvPr>
          <p:cNvPicPr>
            <a:picLocks noChangeAspect="1"/>
          </p:cNvPicPr>
          <p:nvPr/>
        </p:nvPicPr>
        <p:blipFill>
          <a:blip r:embed="rId4"/>
          <a:stretch>
            <a:fillRect/>
          </a:stretch>
        </p:blipFill>
        <p:spPr>
          <a:xfrm>
            <a:off x="9469147" y="888274"/>
            <a:ext cx="1204781" cy="2423655"/>
          </a:xfrm>
          <a:prstGeom prst="rect">
            <a:avLst/>
          </a:prstGeom>
        </p:spPr>
      </p:pic>
      <p:sp>
        <p:nvSpPr>
          <p:cNvPr id="8" name="TextBox 7">
            <a:extLst>
              <a:ext uri="{FF2B5EF4-FFF2-40B4-BE49-F238E27FC236}">
                <a16:creationId xmlns:a16="http://schemas.microsoft.com/office/drawing/2014/main" id="{D6C104D3-EADB-A352-3495-A814940A56B1}"/>
              </a:ext>
            </a:extLst>
          </p:cNvPr>
          <p:cNvSpPr txBox="1"/>
          <p:nvPr/>
        </p:nvSpPr>
        <p:spPr>
          <a:xfrm>
            <a:off x="939115" y="506627"/>
            <a:ext cx="7671486" cy="707886"/>
          </a:xfrm>
          <a:prstGeom prst="rect">
            <a:avLst/>
          </a:prstGeom>
          <a:noFill/>
        </p:spPr>
        <p:txBody>
          <a:bodyPr wrap="square" rtlCol="0">
            <a:spAutoFit/>
          </a:bodyPr>
          <a:lstStyle/>
          <a:p>
            <a:pPr algn="ctr"/>
            <a:r>
              <a:rPr lang="en-US" sz="4000" b="1" dirty="0"/>
              <a:t>Nosema and Pesticides</a:t>
            </a:r>
          </a:p>
        </p:txBody>
      </p:sp>
      <p:sp>
        <p:nvSpPr>
          <p:cNvPr id="5" name="TextBox 4">
            <a:extLst>
              <a:ext uri="{FF2B5EF4-FFF2-40B4-BE49-F238E27FC236}">
                <a16:creationId xmlns:a16="http://schemas.microsoft.com/office/drawing/2014/main" id="{5D9BF382-F99F-23AD-0792-59FCFB2DED04}"/>
              </a:ext>
            </a:extLst>
          </p:cNvPr>
          <p:cNvSpPr txBox="1"/>
          <p:nvPr/>
        </p:nvSpPr>
        <p:spPr>
          <a:xfrm>
            <a:off x="818036" y="1402977"/>
            <a:ext cx="8341045" cy="4524315"/>
          </a:xfrm>
          <a:prstGeom prst="rect">
            <a:avLst/>
          </a:prstGeom>
          <a:noFill/>
        </p:spPr>
        <p:txBody>
          <a:bodyPr wrap="square" rtlCol="0">
            <a:spAutoFit/>
          </a:bodyPr>
          <a:lstStyle/>
          <a:p>
            <a:r>
              <a:rPr lang="en-US" sz="2400" b="1" dirty="0"/>
              <a:t>Stress factors interaction studies are only beginning to understand the interactions.</a:t>
            </a:r>
          </a:p>
          <a:p>
            <a:pPr marL="342900" indent="-342900">
              <a:buFont typeface="Arial" panose="020B0604020202020204" pitchFamily="34" charset="0"/>
              <a:buChar char="•"/>
            </a:pPr>
            <a:endParaRPr lang="en-US" sz="2400" b="1" dirty="0"/>
          </a:p>
          <a:p>
            <a:r>
              <a:rPr lang="en-US" sz="2400" b="1" dirty="0"/>
              <a:t>Exposure to some of the neonicotinoid (NEE oh nik ti noydz) insecticides increases the bees susceptibility to Nosema infection, with a increased death rate the exposed bees indicating the two stress factors interact synergistically.</a:t>
            </a:r>
          </a:p>
          <a:p>
            <a:pPr marL="342900" indent="-342900">
              <a:buFont typeface="Arial" panose="020B0604020202020204" pitchFamily="34" charset="0"/>
              <a:buChar char="•"/>
            </a:pPr>
            <a:endParaRPr lang="en-US" sz="2400" b="1" dirty="0"/>
          </a:p>
          <a:p>
            <a:r>
              <a:rPr lang="en-US" sz="2400" b="1" dirty="0"/>
              <a:t>Bees from brood comb with residue from pesticides are more likely to develop Nosema ceranae infections as adults – thus the environment in which bees develop is a factor in infection susceptibility</a:t>
            </a:r>
          </a:p>
        </p:txBody>
      </p:sp>
    </p:spTree>
    <p:extLst>
      <p:ext uri="{BB962C8B-B14F-4D97-AF65-F5344CB8AC3E}">
        <p14:creationId xmlns:p14="http://schemas.microsoft.com/office/powerpoint/2010/main" val="148835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F78217-1196-EBD9-658A-004FC5D4DD3A}"/>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526971A4-14BB-A7AD-5CAF-A2071D362A9D}"/>
              </a:ext>
            </a:extLst>
          </p:cNvPr>
          <p:cNvSpPr>
            <a:spLocks noGrp="1"/>
          </p:cNvSpPr>
          <p:nvPr>
            <p:ph type="sldNum" sz="quarter" idx="12"/>
          </p:nvPr>
        </p:nvSpPr>
        <p:spPr/>
        <p:txBody>
          <a:bodyPr/>
          <a:lstStyle/>
          <a:p>
            <a:fld id="{9239890B-12B5-7A46-922A-2E4D9A66AC19}" type="slidenum">
              <a:rPr lang="en-US" smtClean="0"/>
              <a:t>16</a:t>
            </a:fld>
            <a:endParaRPr lang="en-US" dirty="0"/>
          </a:p>
        </p:txBody>
      </p:sp>
      <p:sp>
        <p:nvSpPr>
          <p:cNvPr id="6" name="TextBox 5">
            <a:extLst>
              <a:ext uri="{FF2B5EF4-FFF2-40B4-BE49-F238E27FC236}">
                <a16:creationId xmlns:a16="http://schemas.microsoft.com/office/drawing/2014/main" id="{6F79F8F5-5BBB-F67C-280A-2C9AAEE24913}"/>
              </a:ext>
            </a:extLst>
          </p:cNvPr>
          <p:cNvSpPr txBox="1"/>
          <p:nvPr/>
        </p:nvSpPr>
        <p:spPr>
          <a:xfrm>
            <a:off x="605481" y="321278"/>
            <a:ext cx="9396285" cy="2800767"/>
          </a:xfrm>
          <a:prstGeom prst="rect">
            <a:avLst/>
          </a:prstGeom>
          <a:noFill/>
        </p:spPr>
        <p:txBody>
          <a:bodyPr wrap="square" rtlCol="0">
            <a:spAutoFit/>
          </a:bodyPr>
          <a:lstStyle/>
          <a:p>
            <a:r>
              <a:rPr lang="en-US" sz="4000" b="1" dirty="0"/>
              <a:t>With Limited Effective Control Options</a:t>
            </a:r>
          </a:p>
          <a:p>
            <a:r>
              <a:rPr lang="en-US" sz="2400" b="1" dirty="0"/>
              <a:t>Brood Frame Varroa and Nutrition Inspection is Essential </a:t>
            </a:r>
          </a:p>
          <a:p>
            <a:pPr marL="342900" indent="-342900">
              <a:buFont typeface="Arial" panose="020B0604020202020204" pitchFamily="34" charset="0"/>
              <a:buChar char="•"/>
            </a:pPr>
            <a:r>
              <a:rPr lang="en-US" sz="2400" b="1" dirty="0"/>
              <a:t>Honey (Carbohydrate )</a:t>
            </a:r>
          </a:p>
          <a:p>
            <a:pPr marL="342900" indent="-342900">
              <a:buFont typeface="Arial" panose="020B0604020202020204" pitchFamily="34" charset="0"/>
              <a:buChar char="•"/>
            </a:pPr>
            <a:r>
              <a:rPr lang="en-US" sz="2400" b="1" dirty="0"/>
              <a:t>Pollen (Protein) of varied sources with differing colors</a:t>
            </a:r>
          </a:p>
          <a:p>
            <a:pPr marL="342900" indent="-342900">
              <a:buFont typeface="Arial" panose="020B0604020202020204" pitchFamily="34" charset="0"/>
              <a:buChar char="•"/>
            </a:pPr>
            <a:r>
              <a:rPr lang="en-US" sz="2400" b="1" dirty="0"/>
              <a:t>Varroa monitoring and treatment</a:t>
            </a:r>
          </a:p>
          <a:p>
            <a:endParaRPr lang="en-US" sz="2000" dirty="0"/>
          </a:p>
          <a:p>
            <a:endParaRPr lang="en-US" sz="2000" dirty="0"/>
          </a:p>
        </p:txBody>
      </p:sp>
      <p:pic>
        <p:nvPicPr>
          <p:cNvPr id="7" name="Picture 6">
            <a:extLst>
              <a:ext uri="{FF2B5EF4-FFF2-40B4-BE49-F238E27FC236}">
                <a16:creationId xmlns:a16="http://schemas.microsoft.com/office/drawing/2014/main" id="{B8032644-E321-0754-7CFA-3BA1324D695D}"/>
              </a:ext>
            </a:extLst>
          </p:cNvPr>
          <p:cNvPicPr>
            <a:picLocks noChangeAspect="1"/>
          </p:cNvPicPr>
          <p:nvPr/>
        </p:nvPicPr>
        <p:blipFill>
          <a:blip r:embed="rId2"/>
          <a:stretch>
            <a:fillRect/>
          </a:stretch>
        </p:blipFill>
        <p:spPr>
          <a:xfrm>
            <a:off x="1755372" y="2610093"/>
            <a:ext cx="7199220" cy="4111382"/>
          </a:xfrm>
          <a:prstGeom prst="rect">
            <a:avLst/>
          </a:prstGeom>
        </p:spPr>
      </p:pic>
    </p:spTree>
    <p:extLst>
      <p:ext uri="{BB962C8B-B14F-4D97-AF65-F5344CB8AC3E}">
        <p14:creationId xmlns:p14="http://schemas.microsoft.com/office/powerpoint/2010/main" val="114797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4195CB-A0CE-9DE9-13A5-698196FA7CBC}"/>
              </a:ext>
            </a:extLst>
          </p:cNvPr>
          <p:cNvSpPr>
            <a:spLocks noGrp="1"/>
          </p:cNvSpPr>
          <p:nvPr>
            <p:ph type="sldNum" sz="quarter" idx="12"/>
          </p:nvPr>
        </p:nvSpPr>
        <p:spPr/>
        <p:txBody>
          <a:bodyPr/>
          <a:lstStyle/>
          <a:p>
            <a:fld id="{9239890B-12B5-7A46-922A-2E4D9A66AC19}" type="slidenum">
              <a:rPr lang="en-US" smtClean="0"/>
              <a:t>17</a:t>
            </a:fld>
            <a:endParaRPr lang="en-US" dirty="0"/>
          </a:p>
        </p:txBody>
      </p:sp>
      <p:sp>
        <p:nvSpPr>
          <p:cNvPr id="6" name="TextBox 5">
            <a:extLst>
              <a:ext uri="{FF2B5EF4-FFF2-40B4-BE49-F238E27FC236}">
                <a16:creationId xmlns:a16="http://schemas.microsoft.com/office/drawing/2014/main" id="{82DF2EB9-B72F-F41C-A6B9-D634EBF2E5DC}"/>
              </a:ext>
            </a:extLst>
          </p:cNvPr>
          <p:cNvSpPr txBox="1"/>
          <p:nvPr/>
        </p:nvSpPr>
        <p:spPr>
          <a:xfrm>
            <a:off x="195650" y="337977"/>
            <a:ext cx="7428469" cy="4031873"/>
          </a:xfrm>
          <a:prstGeom prst="rect">
            <a:avLst/>
          </a:prstGeom>
          <a:noFill/>
        </p:spPr>
        <p:txBody>
          <a:bodyPr wrap="square" rtlCol="0">
            <a:spAutoFit/>
          </a:bodyPr>
          <a:lstStyle/>
          <a:p>
            <a:r>
              <a:rPr lang="en-US" sz="4000" b="1" dirty="0"/>
              <a:t>Nutrition Management</a:t>
            </a:r>
          </a:p>
          <a:p>
            <a:endParaRPr lang="en-US" dirty="0"/>
          </a:p>
          <a:p>
            <a:r>
              <a:rPr lang="en-US" b="1" dirty="0"/>
              <a:t>100% White Granulated Sugar</a:t>
            </a:r>
          </a:p>
          <a:p>
            <a:r>
              <a:rPr lang="en-US" b="1" dirty="0"/>
              <a:t>Candy Boards</a:t>
            </a:r>
          </a:p>
          <a:p>
            <a:r>
              <a:rPr lang="en-US" b="1" dirty="0"/>
              <a:t>Fondant</a:t>
            </a:r>
          </a:p>
          <a:p>
            <a:r>
              <a:rPr lang="en-US" b="1" dirty="0"/>
              <a:t>Sugar Cakes</a:t>
            </a:r>
          </a:p>
          <a:p>
            <a:endParaRPr lang="en-US" b="1" dirty="0"/>
          </a:p>
          <a:p>
            <a:r>
              <a:rPr lang="en-US" b="1" dirty="0"/>
              <a:t>Pollen collected from your healthy hives</a:t>
            </a:r>
          </a:p>
          <a:p>
            <a:r>
              <a:rPr lang="en-US" b="1" dirty="0"/>
              <a:t>Pollen Patties</a:t>
            </a:r>
          </a:p>
          <a:p>
            <a:r>
              <a:rPr lang="en-US" b="1" dirty="0"/>
              <a:t>Super DFM Probiotic</a:t>
            </a:r>
          </a:p>
          <a:p>
            <a:r>
              <a:rPr lang="en-US" b="1" dirty="0"/>
              <a:t>Bee Tea</a:t>
            </a:r>
          </a:p>
          <a:p>
            <a:endParaRPr lang="en-US" dirty="0"/>
          </a:p>
          <a:p>
            <a:endParaRPr lang="en-US" dirty="0"/>
          </a:p>
        </p:txBody>
      </p:sp>
      <p:pic>
        <p:nvPicPr>
          <p:cNvPr id="7" name="Picture 6">
            <a:extLst>
              <a:ext uri="{FF2B5EF4-FFF2-40B4-BE49-F238E27FC236}">
                <a16:creationId xmlns:a16="http://schemas.microsoft.com/office/drawing/2014/main" id="{79035808-B04E-B75B-D11C-2B2A32557737}"/>
              </a:ext>
            </a:extLst>
          </p:cNvPr>
          <p:cNvPicPr>
            <a:picLocks noChangeAspect="1"/>
          </p:cNvPicPr>
          <p:nvPr/>
        </p:nvPicPr>
        <p:blipFill>
          <a:blip r:embed="rId3"/>
          <a:stretch>
            <a:fillRect/>
          </a:stretch>
        </p:blipFill>
        <p:spPr>
          <a:xfrm>
            <a:off x="358344" y="3880169"/>
            <a:ext cx="2190235" cy="2780511"/>
          </a:xfrm>
          <a:prstGeom prst="rect">
            <a:avLst/>
          </a:prstGeom>
        </p:spPr>
      </p:pic>
      <p:pic>
        <p:nvPicPr>
          <p:cNvPr id="9" name="Picture 8">
            <a:extLst>
              <a:ext uri="{FF2B5EF4-FFF2-40B4-BE49-F238E27FC236}">
                <a16:creationId xmlns:a16="http://schemas.microsoft.com/office/drawing/2014/main" id="{D04BFB59-ADA1-3157-D6EA-403E191BB9CF}"/>
              </a:ext>
            </a:extLst>
          </p:cNvPr>
          <p:cNvPicPr>
            <a:picLocks noChangeAspect="1"/>
          </p:cNvPicPr>
          <p:nvPr/>
        </p:nvPicPr>
        <p:blipFill>
          <a:blip r:embed="rId4"/>
          <a:stretch>
            <a:fillRect/>
          </a:stretch>
        </p:blipFill>
        <p:spPr>
          <a:xfrm>
            <a:off x="3171309" y="3829893"/>
            <a:ext cx="3830080" cy="2345794"/>
          </a:xfrm>
          <a:prstGeom prst="rect">
            <a:avLst/>
          </a:prstGeom>
        </p:spPr>
      </p:pic>
      <p:pic>
        <p:nvPicPr>
          <p:cNvPr id="4" name="Picture 3">
            <a:extLst>
              <a:ext uri="{FF2B5EF4-FFF2-40B4-BE49-F238E27FC236}">
                <a16:creationId xmlns:a16="http://schemas.microsoft.com/office/drawing/2014/main" id="{385C1215-F477-0D40-0083-4D6D0994B063}"/>
              </a:ext>
            </a:extLst>
          </p:cNvPr>
          <p:cNvPicPr>
            <a:picLocks noChangeAspect="1"/>
          </p:cNvPicPr>
          <p:nvPr/>
        </p:nvPicPr>
        <p:blipFill>
          <a:blip r:embed="rId5"/>
          <a:stretch>
            <a:fillRect/>
          </a:stretch>
        </p:blipFill>
        <p:spPr>
          <a:xfrm>
            <a:off x="7439456" y="615950"/>
            <a:ext cx="4394200" cy="5740400"/>
          </a:xfrm>
          <a:prstGeom prst="rect">
            <a:avLst/>
          </a:prstGeom>
        </p:spPr>
      </p:pic>
    </p:spTree>
    <p:extLst>
      <p:ext uri="{BB962C8B-B14F-4D97-AF65-F5344CB8AC3E}">
        <p14:creationId xmlns:p14="http://schemas.microsoft.com/office/powerpoint/2010/main" val="523225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AFC96F-3355-7C50-BB76-3F37C19703A2}"/>
              </a:ext>
            </a:extLst>
          </p:cNvPr>
          <p:cNvSpPr>
            <a:spLocks noGrp="1"/>
          </p:cNvSpPr>
          <p:nvPr>
            <p:ph type="sldNum" sz="quarter" idx="12"/>
          </p:nvPr>
        </p:nvSpPr>
        <p:spPr/>
        <p:txBody>
          <a:bodyPr/>
          <a:lstStyle/>
          <a:p>
            <a:fld id="{9239890B-12B5-7A46-922A-2E4D9A66AC19}" type="slidenum">
              <a:rPr lang="en-US" smtClean="0"/>
              <a:t>18</a:t>
            </a:fld>
            <a:endParaRPr lang="en-US" dirty="0"/>
          </a:p>
        </p:txBody>
      </p:sp>
      <p:pic>
        <p:nvPicPr>
          <p:cNvPr id="5" name="Picture 4">
            <a:extLst>
              <a:ext uri="{FF2B5EF4-FFF2-40B4-BE49-F238E27FC236}">
                <a16:creationId xmlns:a16="http://schemas.microsoft.com/office/drawing/2014/main" id="{AAE63FA5-99EE-4579-FFFA-0202A29E03BF}"/>
              </a:ext>
            </a:extLst>
          </p:cNvPr>
          <p:cNvPicPr>
            <a:picLocks noChangeAspect="1"/>
          </p:cNvPicPr>
          <p:nvPr/>
        </p:nvPicPr>
        <p:blipFill>
          <a:blip r:embed="rId2"/>
          <a:stretch>
            <a:fillRect/>
          </a:stretch>
        </p:blipFill>
        <p:spPr>
          <a:xfrm>
            <a:off x="7587049" y="743761"/>
            <a:ext cx="4287249" cy="5531498"/>
          </a:xfrm>
          <a:prstGeom prst="rect">
            <a:avLst/>
          </a:prstGeom>
        </p:spPr>
      </p:pic>
      <p:sp>
        <p:nvSpPr>
          <p:cNvPr id="6" name="TextBox 5">
            <a:extLst>
              <a:ext uri="{FF2B5EF4-FFF2-40B4-BE49-F238E27FC236}">
                <a16:creationId xmlns:a16="http://schemas.microsoft.com/office/drawing/2014/main" id="{B069351C-3D85-AFEA-3110-33920BC225E2}"/>
              </a:ext>
            </a:extLst>
          </p:cNvPr>
          <p:cNvSpPr txBox="1"/>
          <p:nvPr/>
        </p:nvSpPr>
        <p:spPr>
          <a:xfrm>
            <a:off x="508001" y="304800"/>
            <a:ext cx="5791200" cy="2062103"/>
          </a:xfrm>
          <a:prstGeom prst="rect">
            <a:avLst/>
          </a:prstGeom>
          <a:noFill/>
        </p:spPr>
        <p:txBody>
          <a:bodyPr wrap="square" rtlCol="0">
            <a:spAutoFit/>
          </a:bodyPr>
          <a:lstStyle/>
          <a:p>
            <a:r>
              <a:rPr lang="en-US" sz="4000" b="1" dirty="0"/>
              <a:t>Varroa IPM</a:t>
            </a:r>
          </a:p>
          <a:p>
            <a:endParaRPr lang="en-US" sz="4000" dirty="0"/>
          </a:p>
          <a:p>
            <a:endParaRPr lang="en-US" sz="1600" dirty="0"/>
          </a:p>
          <a:p>
            <a:endParaRPr lang="en-US" sz="1600" dirty="0"/>
          </a:p>
          <a:p>
            <a:endParaRPr lang="en-US" sz="1600" dirty="0"/>
          </a:p>
        </p:txBody>
      </p:sp>
      <p:pic>
        <p:nvPicPr>
          <p:cNvPr id="7" name="Picture 6">
            <a:extLst>
              <a:ext uri="{FF2B5EF4-FFF2-40B4-BE49-F238E27FC236}">
                <a16:creationId xmlns:a16="http://schemas.microsoft.com/office/drawing/2014/main" id="{10BED854-374C-B3A8-D222-7D715B87BFDC}"/>
              </a:ext>
            </a:extLst>
          </p:cNvPr>
          <p:cNvPicPr>
            <a:picLocks noChangeAspect="1"/>
          </p:cNvPicPr>
          <p:nvPr/>
        </p:nvPicPr>
        <p:blipFill>
          <a:blip r:embed="rId3"/>
          <a:stretch>
            <a:fillRect/>
          </a:stretch>
        </p:blipFill>
        <p:spPr>
          <a:xfrm>
            <a:off x="581480" y="1066159"/>
            <a:ext cx="3078641" cy="2084248"/>
          </a:xfrm>
          <a:prstGeom prst="rect">
            <a:avLst/>
          </a:prstGeom>
        </p:spPr>
      </p:pic>
      <p:pic>
        <p:nvPicPr>
          <p:cNvPr id="11" name="Picture 10">
            <a:extLst>
              <a:ext uri="{FF2B5EF4-FFF2-40B4-BE49-F238E27FC236}">
                <a16:creationId xmlns:a16="http://schemas.microsoft.com/office/drawing/2014/main" id="{D3CE8E6C-280C-3B8B-77EC-AA72D7599412}"/>
              </a:ext>
            </a:extLst>
          </p:cNvPr>
          <p:cNvPicPr>
            <a:picLocks noChangeAspect="1"/>
          </p:cNvPicPr>
          <p:nvPr/>
        </p:nvPicPr>
        <p:blipFill>
          <a:blip r:embed="rId4"/>
          <a:stretch>
            <a:fillRect/>
          </a:stretch>
        </p:blipFill>
        <p:spPr>
          <a:xfrm>
            <a:off x="3852706" y="1096030"/>
            <a:ext cx="3230266" cy="4665940"/>
          </a:xfrm>
          <a:prstGeom prst="rect">
            <a:avLst/>
          </a:prstGeom>
        </p:spPr>
      </p:pic>
    </p:spTree>
    <p:extLst>
      <p:ext uri="{BB962C8B-B14F-4D97-AF65-F5344CB8AC3E}">
        <p14:creationId xmlns:p14="http://schemas.microsoft.com/office/powerpoint/2010/main" val="94161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650714-84AC-3F4B-81F3-843F4E3BA3AB}"/>
              </a:ext>
            </a:extLst>
          </p:cNvPr>
          <p:cNvSpPr>
            <a:spLocks noGrp="1"/>
          </p:cNvSpPr>
          <p:nvPr>
            <p:ph type="sldNum" sz="quarter" idx="12"/>
          </p:nvPr>
        </p:nvSpPr>
        <p:spPr/>
        <p:txBody>
          <a:bodyPr/>
          <a:lstStyle/>
          <a:p>
            <a:fld id="{9239890B-12B5-7A46-922A-2E4D9A66AC19}" type="slidenum">
              <a:rPr lang="en-US" smtClean="0"/>
              <a:t>19</a:t>
            </a:fld>
            <a:endParaRPr lang="en-US" dirty="0"/>
          </a:p>
        </p:txBody>
      </p:sp>
      <p:sp>
        <p:nvSpPr>
          <p:cNvPr id="4" name="TextBox 3">
            <a:extLst>
              <a:ext uri="{FF2B5EF4-FFF2-40B4-BE49-F238E27FC236}">
                <a16:creationId xmlns:a16="http://schemas.microsoft.com/office/drawing/2014/main" id="{D24E83C8-986C-4448-A441-95ABE14F7A05}"/>
              </a:ext>
            </a:extLst>
          </p:cNvPr>
          <p:cNvSpPr txBox="1"/>
          <p:nvPr/>
        </p:nvSpPr>
        <p:spPr>
          <a:xfrm>
            <a:off x="399904" y="479130"/>
            <a:ext cx="10280073" cy="769441"/>
          </a:xfrm>
          <a:prstGeom prst="rect">
            <a:avLst/>
          </a:prstGeom>
          <a:noFill/>
        </p:spPr>
        <p:txBody>
          <a:bodyPr wrap="square" rtlCol="0">
            <a:spAutoFit/>
          </a:bodyPr>
          <a:lstStyle/>
          <a:p>
            <a:pPr algn="ctr"/>
            <a:r>
              <a:rPr lang="en-US" sz="4400" b="1" dirty="0">
                <a:latin typeface="+mj-lt"/>
              </a:rPr>
              <a:t>Key Points to Take Home </a:t>
            </a:r>
          </a:p>
        </p:txBody>
      </p:sp>
      <p:sp>
        <p:nvSpPr>
          <p:cNvPr id="5" name="TextBox 4">
            <a:extLst>
              <a:ext uri="{FF2B5EF4-FFF2-40B4-BE49-F238E27FC236}">
                <a16:creationId xmlns:a16="http://schemas.microsoft.com/office/drawing/2014/main" id="{4E0CFE1A-FBF1-50E5-59EF-8E0C32B499E6}"/>
              </a:ext>
            </a:extLst>
          </p:cNvPr>
          <p:cNvSpPr txBox="1"/>
          <p:nvPr/>
        </p:nvSpPr>
        <p:spPr>
          <a:xfrm>
            <a:off x="399904" y="1828799"/>
            <a:ext cx="8608172"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Nosema is a Serious and Widespread Disease</a:t>
            </a:r>
          </a:p>
          <a:p>
            <a:pPr marL="457200" indent="-457200">
              <a:buFont typeface="Arial" panose="020B0604020202020204" pitchFamily="34" charset="0"/>
              <a:buChar char="•"/>
            </a:pPr>
            <a:r>
              <a:rPr lang="en-US" sz="2800" dirty="0"/>
              <a:t>Your bees have a 50%+ chance of being infected</a:t>
            </a:r>
          </a:p>
          <a:p>
            <a:pPr marL="457200" indent="-457200">
              <a:buFont typeface="Arial" panose="020B0604020202020204" pitchFamily="34" charset="0"/>
              <a:buChar char="•"/>
            </a:pPr>
            <a:r>
              <a:rPr lang="en-US" sz="2800" dirty="0"/>
              <a:t>Your beekeeping practices are your best defense</a:t>
            </a:r>
          </a:p>
          <a:p>
            <a:pPr marL="457200" indent="-457200">
              <a:buFont typeface="Arial" panose="020B0604020202020204" pitchFamily="34" charset="0"/>
              <a:buChar char="•"/>
            </a:pPr>
            <a:r>
              <a:rPr lang="en-US" sz="2800" dirty="0"/>
              <a:t>Most Commercial Products are not Effective</a:t>
            </a:r>
          </a:p>
          <a:p>
            <a:pPr marL="457200" indent="-457200">
              <a:buFont typeface="Arial" panose="020B0604020202020204" pitchFamily="34" charset="0"/>
              <a:buChar char="•"/>
            </a:pPr>
            <a:r>
              <a:rPr lang="en-US" sz="2800" dirty="0"/>
              <a:t>WSU and OSU your best options for analysis</a:t>
            </a:r>
          </a:p>
          <a:p>
            <a:pPr marL="457200" indent="-457200">
              <a:buFont typeface="Arial" panose="020B0604020202020204" pitchFamily="34" charset="0"/>
              <a:buChar char="•"/>
            </a:pPr>
            <a:r>
              <a:rPr lang="en-US" sz="2800" dirty="0"/>
              <a:t>Proactive assessment and management for Varroa and nutrition is critical for health of the colony</a:t>
            </a:r>
          </a:p>
          <a:p>
            <a:pPr marL="457200" indent="-457200">
              <a:buFont typeface="Arial" panose="020B0604020202020204" pitchFamily="34" charset="0"/>
              <a:buChar char="•"/>
            </a:pPr>
            <a:r>
              <a:rPr lang="en-US" sz="2800" dirty="0">
                <a:solidFill>
                  <a:srgbClr val="000000"/>
                </a:solidFill>
                <a:latin typeface="Helvetica" pitchFamily="2" charset="0"/>
              </a:rPr>
              <a:t>If you have a serious N</a:t>
            </a:r>
            <a:r>
              <a:rPr lang="en-US" sz="2800" i="0" u="none" strike="noStrike" dirty="0">
                <a:solidFill>
                  <a:srgbClr val="000000"/>
                </a:solidFill>
                <a:effectLst/>
                <a:latin typeface="Helvetica" pitchFamily="2" charset="0"/>
              </a:rPr>
              <a:t>osema infection there is no good solution</a:t>
            </a:r>
            <a:endParaRPr lang="en-US" sz="2800" dirty="0"/>
          </a:p>
        </p:txBody>
      </p:sp>
      <p:pic>
        <p:nvPicPr>
          <p:cNvPr id="10" name="Picture 9">
            <a:extLst>
              <a:ext uri="{FF2B5EF4-FFF2-40B4-BE49-F238E27FC236}">
                <a16:creationId xmlns:a16="http://schemas.microsoft.com/office/drawing/2014/main" id="{2351FC22-C631-23D3-57FB-77DB430F7220}"/>
              </a:ext>
            </a:extLst>
          </p:cNvPr>
          <p:cNvPicPr>
            <a:picLocks noChangeAspect="1"/>
          </p:cNvPicPr>
          <p:nvPr/>
        </p:nvPicPr>
        <p:blipFill>
          <a:blip r:embed="rId3"/>
          <a:stretch>
            <a:fillRect/>
          </a:stretch>
        </p:blipFill>
        <p:spPr>
          <a:xfrm>
            <a:off x="9237810" y="2151638"/>
            <a:ext cx="2216700" cy="3554255"/>
          </a:xfrm>
          <a:prstGeom prst="rect">
            <a:avLst/>
          </a:prstGeom>
        </p:spPr>
      </p:pic>
    </p:spTree>
    <p:extLst>
      <p:ext uri="{BB962C8B-B14F-4D97-AF65-F5344CB8AC3E}">
        <p14:creationId xmlns:p14="http://schemas.microsoft.com/office/powerpoint/2010/main" val="7062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3FE996-29BB-7A7D-3A91-717359C98B76}"/>
              </a:ext>
            </a:extLst>
          </p:cNvPr>
          <p:cNvSpPr>
            <a:spLocks noGrp="1"/>
          </p:cNvSpPr>
          <p:nvPr>
            <p:ph type="sldNum" sz="quarter" idx="12"/>
          </p:nvPr>
        </p:nvSpPr>
        <p:spPr/>
        <p:txBody>
          <a:bodyPr/>
          <a:lstStyle/>
          <a:p>
            <a:fld id="{9239890B-12B5-7A46-922A-2E4D9A66AC19}" type="slidenum">
              <a:rPr lang="en-US" smtClean="0"/>
              <a:t>2</a:t>
            </a:fld>
            <a:endParaRPr lang="en-US" dirty="0"/>
          </a:p>
        </p:txBody>
      </p:sp>
      <p:sp>
        <p:nvSpPr>
          <p:cNvPr id="4" name="TextBox 3">
            <a:extLst>
              <a:ext uri="{FF2B5EF4-FFF2-40B4-BE49-F238E27FC236}">
                <a16:creationId xmlns:a16="http://schemas.microsoft.com/office/drawing/2014/main" id="{9D503BE3-E7A0-CAA6-15C5-0C593E546F10}"/>
              </a:ext>
            </a:extLst>
          </p:cNvPr>
          <p:cNvSpPr txBox="1"/>
          <p:nvPr/>
        </p:nvSpPr>
        <p:spPr>
          <a:xfrm>
            <a:off x="294159" y="447040"/>
            <a:ext cx="9405897" cy="590931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Fungus is essential for honey bee digestion and bee bread but not all fungus is beneficial, such as the brood disease Stonebrood and Chalkbrood, as well as todays topic Nosema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WSU and Fungi Perfecti have created a </a:t>
            </a:r>
            <a:r>
              <a:rPr lang="en-US" sz="2400" i="0" dirty="0">
                <a:effectLst/>
                <a:latin typeface="Arial" panose="020B0604020202020204" pitchFamily="34" charset="0"/>
                <a:cs typeface="Arial" panose="020B0604020202020204" pitchFamily="34" charset="0"/>
              </a:rPr>
              <a:t>mushroom fungus</a:t>
            </a:r>
            <a:r>
              <a:rPr lang="en-US" sz="2400" dirty="0">
                <a:latin typeface="Arial" panose="020B0604020202020204" pitchFamily="34" charset="0"/>
                <a:cs typeface="Arial" panose="020B0604020202020204" pitchFamily="34" charset="0"/>
              </a:rPr>
              <a:t> </a:t>
            </a:r>
            <a:r>
              <a:rPr lang="en-US" sz="2400" i="0" dirty="0">
                <a:effectLst/>
                <a:latin typeface="Arial" panose="020B0604020202020204" pitchFamily="34" charset="0"/>
                <a:cs typeface="Arial" panose="020B0604020202020204" pitchFamily="34" charset="0"/>
              </a:rPr>
              <a:t>extract, which when fed to honeybees reduces hive virus levels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you notice spotting or fecal dropping on your hive front – next you check the internet and suspect dysentery and you decide the cause is Nosema.  You go to your bee supply catalogue or internet site “Mann Lake” and there is a full-page ad for the only authorized treatment Fumagillin (Fumidil-B)</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Did you make a correct diagnosis and decision for the health of your bees?</a:t>
            </a:r>
          </a:p>
          <a:p>
            <a:endParaRPr lang="en-US" dirty="0"/>
          </a:p>
        </p:txBody>
      </p:sp>
      <p:pic>
        <p:nvPicPr>
          <p:cNvPr id="5" name="Picture 4">
            <a:extLst>
              <a:ext uri="{FF2B5EF4-FFF2-40B4-BE49-F238E27FC236}">
                <a16:creationId xmlns:a16="http://schemas.microsoft.com/office/drawing/2014/main" id="{872013D5-1C4E-FD2C-2E09-82C62536ACBA}"/>
              </a:ext>
            </a:extLst>
          </p:cNvPr>
          <p:cNvPicPr>
            <a:picLocks noChangeAspect="1"/>
          </p:cNvPicPr>
          <p:nvPr/>
        </p:nvPicPr>
        <p:blipFill>
          <a:blip r:embed="rId2"/>
          <a:stretch>
            <a:fillRect/>
          </a:stretch>
        </p:blipFill>
        <p:spPr>
          <a:xfrm>
            <a:off x="9883690" y="2298356"/>
            <a:ext cx="2211859" cy="2211859"/>
          </a:xfrm>
          <a:prstGeom prst="rect">
            <a:avLst/>
          </a:prstGeom>
        </p:spPr>
      </p:pic>
    </p:spTree>
    <p:extLst>
      <p:ext uri="{BB962C8B-B14F-4D97-AF65-F5344CB8AC3E}">
        <p14:creationId xmlns:p14="http://schemas.microsoft.com/office/powerpoint/2010/main" val="42781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30C6D-8E11-5B4B-B727-13528EADBF88}"/>
              </a:ext>
            </a:extLst>
          </p:cNvPr>
          <p:cNvSpPr txBox="1"/>
          <p:nvPr/>
        </p:nvSpPr>
        <p:spPr>
          <a:xfrm>
            <a:off x="457199" y="469557"/>
            <a:ext cx="10022153" cy="12618839"/>
          </a:xfrm>
          <a:prstGeom prst="rect">
            <a:avLst/>
          </a:prstGeom>
          <a:noFill/>
        </p:spPr>
        <p:txBody>
          <a:bodyPr wrap="square" rtlCol="0">
            <a:spAutoFit/>
          </a:bodyPr>
          <a:lstStyle/>
          <a:p>
            <a:pPr algn="ctr"/>
            <a:r>
              <a:rPr lang="en-US" sz="3600" b="1" dirty="0">
                <a:latin typeface="+mj-lt"/>
              </a:rPr>
              <a:t>References</a:t>
            </a:r>
          </a:p>
          <a:p>
            <a:pPr marL="285750" indent="-285750">
              <a:buFont typeface="Arial" panose="020B0604020202020204" pitchFamily="34" charset="0"/>
              <a:buChar char="•"/>
            </a:pPr>
            <a:r>
              <a:rPr lang="en-US" sz="1700" b="1" dirty="0">
                <a:latin typeface="+mj-lt"/>
              </a:rPr>
              <a:t>Evaluating the Efficacy of Common Treatments Used for Vairimorpha (Nosema) spp. Control – Cody Prouty, Cameron Jack, Ramesh Sagili and James Ellis – 2023</a:t>
            </a:r>
          </a:p>
          <a:p>
            <a:pPr marL="285750" indent="-285750">
              <a:buFont typeface="Arial" panose="020B0604020202020204" pitchFamily="34" charset="0"/>
              <a:buChar char="•"/>
            </a:pPr>
            <a:r>
              <a:rPr lang="en-US" sz="1700" b="0" i="0" u="none" strike="noStrike" dirty="0">
                <a:solidFill>
                  <a:srgbClr val="2A2A2A"/>
                </a:solidFill>
                <a:effectLst/>
                <a:latin typeface="Source Sans Pro" panose="020B0503030403020204" pitchFamily="34" charset="0"/>
              </a:rPr>
              <a:t>Do diet and Fumagillin treatment impact </a:t>
            </a:r>
            <a:r>
              <a:rPr lang="en-US" sz="1700" b="0" i="1" u="none" strike="noStrike" dirty="0">
                <a:solidFill>
                  <a:srgbClr val="2A2A2A"/>
                </a:solidFill>
                <a:effectLst/>
                <a:latin typeface="Source Sans Pro" panose="020B0503030403020204" pitchFamily="34" charset="0"/>
              </a:rPr>
              <a:t>Vairimorpha</a:t>
            </a:r>
            <a:r>
              <a:rPr lang="en-US" sz="1700" b="0" i="0" u="none" strike="noStrike" dirty="0">
                <a:solidFill>
                  <a:srgbClr val="2A2A2A"/>
                </a:solidFill>
                <a:effectLst/>
                <a:latin typeface="Source Sans Pro" panose="020B0503030403020204" pitchFamily="34" charset="0"/>
              </a:rPr>
              <a:t> (</a:t>
            </a:r>
            <a:r>
              <a:rPr lang="en-US" sz="1700" b="0" i="1" u="none" strike="noStrike" dirty="0">
                <a:solidFill>
                  <a:srgbClr val="2A2A2A"/>
                </a:solidFill>
                <a:effectLst/>
                <a:latin typeface="Source Sans Pro" panose="020B0503030403020204" pitchFamily="34" charset="0"/>
              </a:rPr>
              <a:t>Nosema</a:t>
            </a:r>
            <a:r>
              <a:rPr lang="en-US" sz="1700" b="0" i="0" u="none" strike="noStrike" dirty="0">
                <a:solidFill>
                  <a:srgbClr val="2A2A2A"/>
                </a:solidFill>
                <a:effectLst/>
                <a:latin typeface="Source Sans Pro" panose="020B0503030403020204" pitchFamily="34" charset="0"/>
              </a:rPr>
              <a:t>) spp. infections in honey bees and improve survival and growth of colonies overwintered in cold storage? - Gloria DeGrandi-Hoffman, Vanessa Corby-Harris, Henry Graham, Mona Chambers, Emily Watkins deJong, Lucy Snyder, , </a:t>
            </a:r>
            <a:r>
              <a:rPr lang="en-US" sz="1700" b="0" i="1" u="none" strike="noStrike" dirty="0">
                <a:solidFill>
                  <a:srgbClr val="2A2A2A"/>
                </a:solidFill>
                <a:effectLst/>
                <a:latin typeface="Source Sans Pro" panose="020B0503030403020204" pitchFamily="34" charset="0"/>
              </a:rPr>
              <a:t>Journal of Economic Entomology</a:t>
            </a:r>
            <a:r>
              <a:rPr lang="en-US" sz="1700" b="0" i="0" u="none" strike="noStrike" dirty="0">
                <a:solidFill>
                  <a:srgbClr val="2A2A2A"/>
                </a:solidFill>
                <a:effectLst/>
                <a:latin typeface="Source Sans Pro" panose="020B0503030403020204" pitchFamily="34" charset="0"/>
              </a:rPr>
              <a:t>, 2024</a:t>
            </a:r>
            <a:endParaRPr lang="en-US" sz="1700" b="1" dirty="0">
              <a:latin typeface="+mj-lt"/>
            </a:endParaRPr>
          </a:p>
          <a:p>
            <a:pPr marL="285750" indent="-285750">
              <a:buFont typeface="Arial" panose="020B0604020202020204" pitchFamily="34" charset="0"/>
              <a:buChar char="•"/>
            </a:pPr>
            <a:r>
              <a:rPr lang="en-US" sz="1700" b="1" dirty="0">
                <a:latin typeface="+mj-lt"/>
              </a:rPr>
              <a:t>The Hive and the Honey Bee,, revised 2015, Disease and Pest of Honey Bees by J.S. Pettis, Y.P. Chen, J. Ellis, J. D. Evans, K.D. Rennich, D. Vanengelsdorp &amp; H. Shimanuki – pages  841-844</a:t>
            </a:r>
          </a:p>
          <a:p>
            <a:pPr marL="285750" indent="-285750">
              <a:buFont typeface="Arial" panose="020B0604020202020204" pitchFamily="34" charset="0"/>
              <a:buChar char="•"/>
            </a:pPr>
            <a:r>
              <a:rPr lang="en-US" sz="1700" b="1" dirty="0">
                <a:latin typeface="+mj-lt"/>
              </a:rPr>
              <a:t>Honey Bee Biology and Beekeeping, third edition 2022 by D.W. Caron and L.J. Connor – pages 413-415</a:t>
            </a:r>
          </a:p>
          <a:p>
            <a:pPr marL="285750" indent="-285750">
              <a:buFont typeface="Arial" panose="020B0604020202020204" pitchFamily="34" charset="0"/>
              <a:buChar char="•"/>
            </a:pPr>
            <a:r>
              <a:rPr lang="en-US" sz="1700" b="1" dirty="0">
                <a:latin typeface="+mj-lt"/>
              </a:rPr>
              <a:t>Honey Bee Disease &amp; Pests, Canadian Association of Professional Apiculturists by D. Ostermann &amp; G. Williams – pages 16-19</a:t>
            </a:r>
          </a:p>
          <a:p>
            <a:pPr marL="285750" indent="-285750">
              <a:buFont typeface="Arial" panose="020B0604020202020204" pitchFamily="34" charset="0"/>
              <a:buChar char="•"/>
            </a:pPr>
            <a:r>
              <a:rPr lang="en-US" sz="1700" b="1" dirty="0">
                <a:latin typeface="+mj-lt"/>
              </a:rPr>
              <a:t>What Do You Know everything you’ve ever wanted to know about honey bees, beekeeping and the world they inhabit, 2003 by C. H. Collison – pages  202-278</a:t>
            </a:r>
          </a:p>
          <a:p>
            <a:pPr marL="285750" indent="-285750">
              <a:buFont typeface="Arial" panose="020B0604020202020204" pitchFamily="34" charset="0"/>
              <a:buChar char="•"/>
            </a:pPr>
            <a:r>
              <a:rPr lang="en-US" sz="1700" b="1" dirty="0">
                <a:latin typeface="+mj-lt"/>
              </a:rPr>
              <a:t>Cornell University Master Beekeeping Part III Managing Pests and Diseases – Module 3:  Nosema</a:t>
            </a:r>
          </a:p>
          <a:p>
            <a:pPr marL="285750" indent="-285750">
              <a:buFont typeface="Arial" panose="020B0604020202020204" pitchFamily="34" charset="0"/>
              <a:buChar char="•"/>
            </a:pPr>
            <a:r>
              <a:rPr lang="en-US" sz="1700" b="1" dirty="0">
                <a:latin typeface="+mj-lt"/>
              </a:rPr>
              <a:t>Eastern Apicultural Society (EAS) – Master Beekeeper Written Exam 2017 and 2018</a:t>
            </a:r>
          </a:p>
          <a:p>
            <a:pPr marL="285750" indent="-285750">
              <a:buFont typeface="Arial" panose="020B0604020202020204" pitchFamily="34" charset="0"/>
              <a:buChar char="•"/>
            </a:pPr>
            <a:r>
              <a:rPr lang="en-US" sz="1700" b="1" dirty="0">
                <a:latin typeface="+mj-lt"/>
              </a:rPr>
              <a:t>Intestinally Indisposed: Nosema Infection in Honey Bees – Holly Holt PhD – Penn State Department of Entomology</a:t>
            </a:r>
          </a:p>
          <a:p>
            <a:pPr marL="285750" indent="-285750">
              <a:buFont typeface="Arial" panose="020B0604020202020204" pitchFamily="34" charset="0"/>
              <a:buChar char="•"/>
            </a:pPr>
            <a:r>
              <a:rPr lang="en-US" sz="1700" b="1" dirty="0">
                <a:latin typeface="+mj-lt"/>
              </a:rPr>
              <a:t>Diagnosis and Treatment of Common Honey Bee Diseases – Ben Sallmann and Rob Snyder 2014 – Bee Informed Partnership</a:t>
            </a:r>
          </a:p>
          <a:p>
            <a:pPr marL="285750" indent="-285750">
              <a:buFont typeface="Arial" panose="020B0604020202020204" pitchFamily="34" charset="0"/>
              <a:buChar char="•"/>
            </a:pPr>
            <a:r>
              <a:rPr lang="en-US" sz="1700" b="1" dirty="0">
                <a:latin typeface="+mj-lt"/>
              </a:rPr>
              <a:t>Honey Bee Health Coalition – Tools for Varroa Management – Best Management Practices for Hive Health</a:t>
            </a:r>
          </a:p>
          <a:p>
            <a:endParaRPr lang="en-US" sz="1400" b="1" dirty="0">
              <a:latin typeface="+mj-lt"/>
            </a:endParaRPr>
          </a:p>
          <a:p>
            <a:endParaRPr lang="en-US" sz="1400" b="1" dirty="0">
              <a:latin typeface="+mj-lt"/>
            </a:endParaRPr>
          </a:p>
          <a:p>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B24DFC0E-7A06-1542-8500-FBE8382EFFD8}"/>
              </a:ext>
            </a:extLst>
          </p:cNvPr>
          <p:cNvSpPr>
            <a:spLocks noGrp="1"/>
          </p:cNvSpPr>
          <p:nvPr>
            <p:ph type="sldNum" sz="quarter" idx="12"/>
          </p:nvPr>
        </p:nvSpPr>
        <p:spPr/>
        <p:txBody>
          <a:bodyPr/>
          <a:lstStyle/>
          <a:p>
            <a:fld id="{9239890B-12B5-7A46-922A-2E4D9A66AC19}" type="slidenum">
              <a:rPr lang="en-US" smtClean="0"/>
              <a:t>20</a:t>
            </a:fld>
            <a:endParaRPr lang="en-US" dirty="0"/>
          </a:p>
        </p:txBody>
      </p:sp>
      <p:pic>
        <p:nvPicPr>
          <p:cNvPr id="5" name="Picture 4">
            <a:extLst>
              <a:ext uri="{FF2B5EF4-FFF2-40B4-BE49-F238E27FC236}">
                <a16:creationId xmlns:a16="http://schemas.microsoft.com/office/drawing/2014/main" id="{8BEE47C6-69E7-1430-7CE4-C2BBE6E90AE5}"/>
              </a:ext>
            </a:extLst>
          </p:cNvPr>
          <p:cNvPicPr>
            <a:picLocks noChangeAspect="1"/>
          </p:cNvPicPr>
          <p:nvPr/>
        </p:nvPicPr>
        <p:blipFill>
          <a:blip r:embed="rId3"/>
          <a:stretch>
            <a:fillRect/>
          </a:stretch>
        </p:blipFill>
        <p:spPr>
          <a:xfrm>
            <a:off x="10871093" y="3753242"/>
            <a:ext cx="965413" cy="1967958"/>
          </a:xfrm>
          <a:prstGeom prst="rect">
            <a:avLst/>
          </a:prstGeom>
        </p:spPr>
      </p:pic>
    </p:spTree>
    <p:extLst>
      <p:ext uri="{BB962C8B-B14F-4D97-AF65-F5344CB8AC3E}">
        <p14:creationId xmlns:p14="http://schemas.microsoft.com/office/powerpoint/2010/main" val="419155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9AF995-1979-4DDF-BA61-31973B71B5C6}"/>
              </a:ext>
            </a:extLst>
          </p:cNvPr>
          <p:cNvSpPr>
            <a:spLocks noGrp="1"/>
          </p:cNvSpPr>
          <p:nvPr>
            <p:ph type="sldNum" sz="quarter" idx="12"/>
          </p:nvPr>
        </p:nvSpPr>
        <p:spPr/>
        <p:txBody>
          <a:bodyPr/>
          <a:lstStyle/>
          <a:p>
            <a:fld id="{9239890B-12B5-7A46-922A-2E4D9A66AC19}" type="slidenum">
              <a:rPr lang="en-US" smtClean="0"/>
              <a:t>21</a:t>
            </a:fld>
            <a:endParaRPr lang="en-US" dirty="0"/>
          </a:p>
        </p:txBody>
      </p:sp>
      <p:sp>
        <p:nvSpPr>
          <p:cNvPr id="3" name="TextBox 2">
            <a:extLst>
              <a:ext uri="{FF2B5EF4-FFF2-40B4-BE49-F238E27FC236}">
                <a16:creationId xmlns:a16="http://schemas.microsoft.com/office/drawing/2014/main" id="{07638A7C-8462-8EA9-5743-24829C81AB75}"/>
              </a:ext>
            </a:extLst>
          </p:cNvPr>
          <p:cNvSpPr txBox="1"/>
          <p:nvPr/>
        </p:nvSpPr>
        <p:spPr>
          <a:xfrm>
            <a:off x="4382219" y="2380891"/>
            <a:ext cx="2568973" cy="707886"/>
          </a:xfrm>
          <a:prstGeom prst="rect">
            <a:avLst/>
          </a:prstGeom>
          <a:noFill/>
        </p:spPr>
        <p:txBody>
          <a:bodyPr wrap="none" rtlCol="0">
            <a:spAutoFit/>
          </a:bodyPr>
          <a:lstStyle/>
          <a:p>
            <a:r>
              <a:rPr lang="en-US" sz="4000" b="1" dirty="0"/>
              <a:t>Questions?</a:t>
            </a:r>
          </a:p>
        </p:txBody>
      </p:sp>
      <p:pic>
        <p:nvPicPr>
          <p:cNvPr id="9" name="Picture 8">
            <a:extLst>
              <a:ext uri="{FF2B5EF4-FFF2-40B4-BE49-F238E27FC236}">
                <a16:creationId xmlns:a16="http://schemas.microsoft.com/office/drawing/2014/main" id="{F6840640-813A-E3D6-9325-27F031D93F85}"/>
              </a:ext>
            </a:extLst>
          </p:cNvPr>
          <p:cNvPicPr>
            <a:picLocks noChangeAspect="1"/>
          </p:cNvPicPr>
          <p:nvPr/>
        </p:nvPicPr>
        <p:blipFill>
          <a:blip r:embed="rId3"/>
          <a:stretch>
            <a:fillRect/>
          </a:stretch>
        </p:blipFill>
        <p:spPr>
          <a:xfrm>
            <a:off x="6964211" y="1766171"/>
            <a:ext cx="4756410" cy="3805128"/>
          </a:xfrm>
          <a:prstGeom prst="rect">
            <a:avLst/>
          </a:prstGeom>
        </p:spPr>
      </p:pic>
    </p:spTree>
    <p:extLst>
      <p:ext uri="{BB962C8B-B14F-4D97-AF65-F5344CB8AC3E}">
        <p14:creationId xmlns:p14="http://schemas.microsoft.com/office/powerpoint/2010/main" val="155703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F14C48-1BE7-436B-ED91-14C3E95D0930}"/>
              </a:ext>
            </a:extLst>
          </p:cNvPr>
          <p:cNvSpPr>
            <a:spLocks noGrp="1"/>
          </p:cNvSpPr>
          <p:nvPr>
            <p:ph type="sldNum" sz="quarter" idx="12"/>
          </p:nvPr>
        </p:nvSpPr>
        <p:spPr/>
        <p:txBody>
          <a:bodyPr/>
          <a:lstStyle/>
          <a:p>
            <a:fld id="{9239890B-12B5-7A46-922A-2E4D9A66AC19}" type="slidenum">
              <a:rPr lang="en-US" smtClean="0"/>
              <a:t>3</a:t>
            </a:fld>
            <a:endParaRPr lang="en-US" dirty="0"/>
          </a:p>
        </p:txBody>
      </p:sp>
      <p:sp>
        <p:nvSpPr>
          <p:cNvPr id="3" name="TextBox 2">
            <a:extLst>
              <a:ext uri="{FF2B5EF4-FFF2-40B4-BE49-F238E27FC236}">
                <a16:creationId xmlns:a16="http://schemas.microsoft.com/office/drawing/2014/main" id="{87E5B985-B2F3-750B-1DB5-6ADA64295B6F}"/>
              </a:ext>
            </a:extLst>
          </p:cNvPr>
          <p:cNvSpPr txBox="1"/>
          <p:nvPr/>
        </p:nvSpPr>
        <p:spPr>
          <a:xfrm>
            <a:off x="1037968" y="136525"/>
            <a:ext cx="10842110" cy="707886"/>
          </a:xfrm>
          <a:prstGeom prst="rect">
            <a:avLst/>
          </a:prstGeom>
          <a:noFill/>
        </p:spPr>
        <p:txBody>
          <a:bodyPr wrap="square" rtlCol="0">
            <a:spAutoFit/>
          </a:bodyPr>
          <a:lstStyle/>
          <a:p>
            <a:pPr algn="ctr"/>
            <a:r>
              <a:rPr lang="en-US" sz="4000" b="1" dirty="0">
                <a:latin typeface="+mj-lt"/>
              </a:rPr>
              <a:t>Agenda</a:t>
            </a:r>
          </a:p>
        </p:txBody>
      </p:sp>
      <p:sp>
        <p:nvSpPr>
          <p:cNvPr id="4" name="TextBox 3">
            <a:extLst>
              <a:ext uri="{FF2B5EF4-FFF2-40B4-BE49-F238E27FC236}">
                <a16:creationId xmlns:a16="http://schemas.microsoft.com/office/drawing/2014/main" id="{F0328A76-3B35-74C9-1FD7-E37A2E4FB11C}"/>
              </a:ext>
            </a:extLst>
          </p:cNvPr>
          <p:cNvSpPr txBox="1"/>
          <p:nvPr/>
        </p:nvSpPr>
        <p:spPr>
          <a:xfrm>
            <a:off x="792597" y="1555036"/>
            <a:ext cx="8523681"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F0A10EE0-76AB-7D79-FA1F-10ACE048F2AA}"/>
              </a:ext>
            </a:extLst>
          </p:cNvPr>
          <p:cNvPicPr>
            <a:picLocks noChangeAspect="1"/>
          </p:cNvPicPr>
          <p:nvPr/>
        </p:nvPicPr>
        <p:blipFill>
          <a:blip r:embed="rId3"/>
          <a:stretch>
            <a:fillRect/>
          </a:stretch>
        </p:blipFill>
        <p:spPr>
          <a:xfrm>
            <a:off x="5828454" y="1679769"/>
            <a:ext cx="5246241" cy="4113053"/>
          </a:xfrm>
          <a:prstGeom prst="rect">
            <a:avLst/>
          </a:prstGeom>
        </p:spPr>
      </p:pic>
      <p:sp>
        <p:nvSpPr>
          <p:cNvPr id="5" name="TextBox 4">
            <a:extLst>
              <a:ext uri="{FF2B5EF4-FFF2-40B4-BE49-F238E27FC236}">
                <a16:creationId xmlns:a16="http://schemas.microsoft.com/office/drawing/2014/main" id="{7FA10928-F18E-EC78-0C47-9827AA71A07B}"/>
              </a:ext>
            </a:extLst>
          </p:cNvPr>
          <p:cNvSpPr txBox="1"/>
          <p:nvPr/>
        </p:nvSpPr>
        <p:spPr>
          <a:xfrm>
            <a:off x="792597" y="1399778"/>
            <a:ext cx="4803748" cy="4401205"/>
          </a:xfrm>
          <a:prstGeom prst="rect">
            <a:avLst/>
          </a:prstGeom>
          <a:noFill/>
        </p:spPr>
        <p:txBody>
          <a:bodyPr wrap="square" rtlCol="0">
            <a:spAutoFit/>
          </a:bodyPr>
          <a:lstStyle/>
          <a:p>
            <a:r>
              <a:rPr lang="en-US" sz="2000" b="1" dirty="0"/>
              <a:t>What Is Nosema</a:t>
            </a:r>
          </a:p>
          <a:p>
            <a:r>
              <a:rPr lang="en-US" sz="2000" b="1" dirty="0"/>
              <a:t>Life Cycle</a:t>
            </a:r>
          </a:p>
          <a:p>
            <a:r>
              <a:rPr lang="en-US" sz="2000" b="1" dirty="0"/>
              <a:t>Prevention and Management</a:t>
            </a:r>
          </a:p>
          <a:p>
            <a:r>
              <a:rPr lang="en-US" sz="2000" b="1" dirty="0"/>
              <a:t>Symptoms of Colony Infection</a:t>
            </a:r>
          </a:p>
          <a:p>
            <a:r>
              <a:rPr lang="en-US" sz="2000" b="1" dirty="0"/>
              <a:t>Nosema Apis and Ceranae</a:t>
            </a:r>
          </a:p>
          <a:p>
            <a:r>
              <a:rPr lang="en-US" sz="2000" b="1" dirty="0"/>
              <a:t>Infected Queens Drones and Workers</a:t>
            </a:r>
          </a:p>
          <a:p>
            <a:r>
              <a:rPr lang="en-US" sz="2000" b="1" dirty="0"/>
              <a:t>Where to Send Samples</a:t>
            </a:r>
          </a:p>
          <a:p>
            <a:r>
              <a:rPr lang="en-US" sz="2000" b="1" dirty="0"/>
              <a:t>You Can Diagnose The Disease</a:t>
            </a:r>
          </a:p>
          <a:p>
            <a:r>
              <a:rPr lang="en-US" sz="2000" b="1" dirty="0"/>
              <a:t>Fumagillin </a:t>
            </a:r>
          </a:p>
          <a:p>
            <a:r>
              <a:rPr lang="en-US" sz="2000" b="1" dirty="0"/>
              <a:t>Natural Products</a:t>
            </a:r>
          </a:p>
          <a:p>
            <a:r>
              <a:rPr lang="en-US" sz="2000" b="1" dirty="0"/>
              <a:t>Nosema and Pesticides</a:t>
            </a:r>
          </a:p>
          <a:p>
            <a:r>
              <a:rPr lang="en-US" sz="2000" b="1" dirty="0"/>
              <a:t>Beekeeper Options and Actions</a:t>
            </a:r>
          </a:p>
          <a:p>
            <a:r>
              <a:rPr lang="en-US" sz="2000" b="1" dirty="0"/>
              <a:t>Nutrition Management</a:t>
            </a:r>
          </a:p>
          <a:p>
            <a:r>
              <a:rPr lang="en-US" sz="2000" b="1" dirty="0"/>
              <a:t>Varroa IPM</a:t>
            </a:r>
          </a:p>
        </p:txBody>
      </p:sp>
    </p:spTree>
    <p:extLst>
      <p:ext uri="{BB962C8B-B14F-4D97-AF65-F5344CB8AC3E}">
        <p14:creationId xmlns:p14="http://schemas.microsoft.com/office/powerpoint/2010/main" val="240077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06370E-34DB-44F9-0469-77C17041CA08}"/>
              </a:ext>
            </a:extLst>
          </p:cNvPr>
          <p:cNvSpPr>
            <a:spLocks noGrp="1"/>
          </p:cNvSpPr>
          <p:nvPr>
            <p:ph type="sldNum" sz="quarter" idx="12"/>
          </p:nvPr>
        </p:nvSpPr>
        <p:spPr/>
        <p:txBody>
          <a:bodyPr/>
          <a:lstStyle/>
          <a:p>
            <a:fld id="{9239890B-12B5-7A46-922A-2E4D9A66AC19}" type="slidenum">
              <a:rPr lang="en-US" smtClean="0"/>
              <a:t>4</a:t>
            </a:fld>
            <a:endParaRPr lang="en-US" dirty="0"/>
          </a:p>
        </p:txBody>
      </p:sp>
      <p:sp>
        <p:nvSpPr>
          <p:cNvPr id="3" name="TextBox 2">
            <a:extLst>
              <a:ext uri="{FF2B5EF4-FFF2-40B4-BE49-F238E27FC236}">
                <a16:creationId xmlns:a16="http://schemas.microsoft.com/office/drawing/2014/main" id="{D3BFB201-B284-C554-2F75-50BF0F41676F}"/>
              </a:ext>
            </a:extLst>
          </p:cNvPr>
          <p:cNvSpPr txBox="1"/>
          <p:nvPr/>
        </p:nvSpPr>
        <p:spPr>
          <a:xfrm>
            <a:off x="926758" y="271849"/>
            <a:ext cx="10149560" cy="5509200"/>
          </a:xfrm>
          <a:prstGeom prst="rect">
            <a:avLst/>
          </a:prstGeom>
          <a:noFill/>
        </p:spPr>
        <p:txBody>
          <a:bodyPr wrap="square" rtlCol="0">
            <a:spAutoFit/>
          </a:bodyPr>
          <a:lstStyle/>
          <a:p>
            <a:pPr algn="ctr"/>
            <a:r>
              <a:rPr lang="en-US" sz="3200" b="1" dirty="0"/>
              <a:t>Nosema Disease</a:t>
            </a:r>
          </a:p>
          <a:p>
            <a:pPr marL="342900" indent="-342900">
              <a:buFont typeface="Arial" panose="020B0604020202020204" pitchFamily="34" charset="0"/>
              <a:buChar char="•"/>
            </a:pPr>
            <a:r>
              <a:rPr lang="en-US" sz="2400" b="1" dirty="0"/>
              <a:t>Affects Mostly Older Adult Honey Bees and May not be Present in all Colony Bees</a:t>
            </a:r>
          </a:p>
          <a:p>
            <a:pPr marL="342900" indent="-342900">
              <a:buFont typeface="Arial" panose="020B0604020202020204" pitchFamily="34" charset="0"/>
              <a:buChar char="•"/>
            </a:pPr>
            <a:r>
              <a:rPr lang="en-US" sz="2400" b="1" dirty="0"/>
              <a:t>The Spores in the Midgut limit the Ability to Absorb Nutrients</a:t>
            </a:r>
          </a:p>
          <a:p>
            <a:pPr marL="342900" indent="-342900">
              <a:buFont typeface="Arial" panose="020B0604020202020204" pitchFamily="34" charset="0"/>
              <a:buChar char="•"/>
            </a:pPr>
            <a:r>
              <a:rPr lang="en-US" sz="2400" b="1" dirty="0"/>
              <a:t>Nosemosis (nos a mao sus) Is a Serious and Widespread Bee Diseases </a:t>
            </a:r>
          </a:p>
          <a:p>
            <a:pPr marL="342900" indent="-342900">
              <a:buFont typeface="Arial" panose="020B0604020202020204" pitchFamily="34" charset="0"/>
              <a:buChar char="•"/>
            </a:pPr>
            <a:r>
              <a:rPr lang="en-US" sz="2400" b="1" dirty="0"/>
              <a:t>Is Present in 50%+ of all Colonies and Can Collapse a Weakened Hive</a:t>
            </a:r>
          </a:p>
          <a:p>
            <a:pPr marL="342900" indent="-342900">
              <a:buFont typeface="Arial" panose="020B0604020202020204" pitchFamily="34" charset="0"/>
              <a:buChar char="•"/>
            </a:pPr>
            <a:r>
              <a:rPr lang="en-US" sz="2400" b="1" dirty="0"/>
              <a:t>Caused by Environmentally Resistant Fungal Spores and Spread By Bees</a:t>
            </a:r>
          </a:p>
          <a:p>
            <a:pPr marL="342900" indent="-342900">
              <a:buFont typeface="Arial" panose="020B0604020202020204" pitchFamily="34" charset="0"/>
              <a:buChar char="•"/>
            </a:pPr>
            <a:r>
              <a:rPr lang="en-US" sz="2400" b="1" dirty="0"/>
              <a:t>Nosema Apis and Ceranae are both a single cell Microsporidian Fungus</a:t>
            </a:r>
          </a:p>
          <a:p>
            <a:pPr marL="342900" indent="-342900">
              <a:buFont typeface="Arial" panose="020B0604020202020204" pitchFamily="34" charset="0"/>
              <a:buChar char="•"/>
            </a:pPr>
            <a:r>
              <a:rPr lang="en-US" sz="2400" b="1" dirty="0"/>
              <a:t>Nosema Apis Described in 1909 by Enoch Zander</a:t>
            </a:r>
          </a:p>
          <a:p>
            <a:pPr marL="342900" indent="-342900">
              <a:buFont typeface="Arial" panose="020B0604020202020204" pitchFamily="34" charset="0"/>
              <a:buChar char="•"/>
            </a:pPr>
            <a:r>
              <a:rPr lang="en-US" sz="2400" b="1" dirty="0"/>
              <a:t>Nosema Spores Spread by Bees discovered in 1919 by G.F. White</a:t>
            </a:r>
          </a:p>
          <a:p>
            <a:pPr marL="342900" indent="-342900">
              <a:buFont typeface="Arial" panose="020B0604020202020204" pitchFamily="34" charset="0"/>
              <a:buChar char="•"/>
            </a:pPr>
            <a:r>
              <a:rPr lang="en-US" sz="2400" b="1" dirty="0"/>
              <a:t>Nosema Ceranae present in Asia in 1996 </a:t>
            </a:r>
          </a:p>
          <a:p>
            <a:pPr marL="342900" indent="-342900">
              <a:buFont typeface="Arial" panose="020B0604020202020204" pitchFamily="34" charset="0"/>
              <a:buChar char="•"/>
            </a:pPr>
            <a:r>
              <a:rPr lang="en-US" sz="2400" b="1" dirty="0"/>
              <a:t>In 2020 the Species Reclassified to Genus Vairimorpha and not Nosema</a:t>
            </a:r>
          </a:p>
          <a:p>
            <a:pPr marL="342900" indent="-342900">
              <a:buFont typeface="Arial" panose="020B0604020202020204" pitchFamily="34" charset="0"/>
              <a:buChar char="•"/>
            </a:pPr>
            <a:endParaRPr lang="en-US" sz="2000" b="1" dirty="0"/>
          </a:p>
          <a:p>
            <a:pPr marL="285750" indent="-285750">
              <a:buFont typeface="Arial" panose="020B0604020202020204" pitchFamily="34" charset="0"/>
              <a:buChar char="•"/>
            </a:pPr>
            <a:endParaRPr lang="en-US" b="1" dirty="0"/>
          </a:p>
          <a:p>
            <a:endParaRPr lang="en-US" dirty="0"/>
          </a:p>
        </p:txBody>
      </p:sp>
      <p:pic>
        <p:nvPicPr>
          <p:cNvPr id="4" name="Picture 3">
            <a:extLst>
              <a:ext uri="{FF2B5EF4-FFF2-40B4-BE49-F238E27FC236}">
                <a16:creationId xmlns:a16="http://schemas.microsoft.com/office/drawing/2014/main" id="{DBC1BB13-3A14-8A15-B42E-BEBABC951EE1}"/>
              </a:ext>
            </a:extLst>
          </p:cNvPr>
          <p:cNvPicPr>
            <a:picLocks noChangeAspect="1"/>
          </p:cNvPicPr>
          <p:nvPr/>
        </p:nvPicPr>
        <p:blipFill>
          <a:blip r:embed="rId3"/>
          <a:stretch>
            <a:fillRect/>
          </a:stretch>
        </p:blipFill>
        <p:spPr>
          <a:xfrm>
            <a:off x="3027405" y="5071850"/>
            <a:ext cx="6450251" cy="1649625"/>
          </a:xfrm>
          <a:prstGeom prst="rect">
            <a:avLst/>
          </a:prstGeom>
        </p:spPr>
      </p:pic>
    </p:spTree>
    <p:extLst>
      <p:ext uri="{BB962C8B-B14F-4D97-AF65-F5344CB8AC3E}">
        <p14:creationId xmlns:p14="http://schemas.microsoft.com/office/powerpoint/2010/main" val="213562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A9622-EE8E-58F1-55BA-6C558CE6B15F}"/>
              </a:ext>
            </a:extLst>
          </p:cNvPr>
          <p:cNvSpPr>
            <a:spLocks noGrp="1"/>
          </p:cNvSpPr>
          <p:nvPr>
            <p:ph type="sldNum" sz="quarter" idx="12"/>
          </p:nvPr>
        </p:nvSpPr>
        <p:spPr/>
        <p:txBody>
          <a:bodyPr/>
          <a:lstStyle/>
          <a:p>
            <a:fld id="{9239890B-12B5-7A46-922A-2E4D9A66AC19}" type="slidenum">
              <a:rPr lang="en-US" smtClean="0"/>
              <a:t>5</a:t>
            </a:fld>
            <a:endParaRPr lang="en-US" dirty="0"/>
          </a:p>
        </p:txBody>
      </p:sp>
      <p:sp>
        <p:nvSpPr>
          <p:cNvPr id="3" name="TextBox 2">
            <a:extLst>
              <a:ext uri="{FF2B5EF4-FFF2-40B4-BE49-F238E27FC236}">
                <a16:creationId xmlns:a16="http://schemas.microsoft.com/office/drawing/2014/main" id="{4E60ECD9-FC11-214C-56BE-4DF8D55AAF17}"/>
              </a:ext>
            </a:extLst>
          </p:cNvPr>
          <p:cNvSpPr txBox="1"/>
          <p:nvPr/>
        </p:nvSpPr>
        <p:spPr>
          <a:xfrm>
            <a:off x="707367" y="327804"/>
            <a:ext cx="10646434" cy="5632311"/>
          </a:xfrm>
          <a:prstGeom prst="rect">
            <a:avLst/>
          </a:prstGeom>
          <a:noFill/>
        </p:spPr>
        <p:txBody>
          <a:bodyPr wrap="square" rtlCol="0">
            <a:spAutoFit/>
          </a:bodyPr>
          <a:lstStyle/>
          <a:p>
            <a:pPr algn="ctr"/>
            <a:r>
              <a:rPr lang="en-US" sz="3600" b="1" dirty="0"/>
              <a:t>Life Cycle</a:t>
            </a:r>
          </a:p>
          <a:p>
            <a:pPr algn="ctr"/>
            <a:endParaRPr lang="en-US" sz="3600" b="1" dirty="0"/>
          </a:p>
          <a:p>
            <a:r>
              <a:rPr lang="en-US" sz="2400" b="1" dirty="0"/>
              <a:t>Adult honey bees ingest spores In contaminated food and or fecal matter</a:t>
            </a:r>
          </a:p>
          <a:p>
            <a:r>
              <a:rPr lang="en-US" sz="2400" b="1" dirty="0"/>
              <a:t>In the host bee’s midgut the spores grow and multiply in what is called the Vegetative Stage to 30-50 million spores and in 6–10 days.  Spores are excreted with the feces and the cycle is repeated.</a:t>
            </a:r>
          </a:p>
          <a:p>
            <a:endParaRPr lang="en-US" sz="2400" dirty="0"/>
          </a:p>
          <a:p>
            <a:r>
              <a:rPr lang="en-US" sz="2400" b="1" dirty="0"/>
              <a:t>Spores Spread by Bees:</a:t>
            </a:r>
            <a:endParaRPr lang="en-US" sz="2400" dirty="0"/>
          </a:p>
          <a:p>
            <a:r>
              <a:rPr lang="en-US" sz="2000" b="1" dirty="0"/>
              <a:t>Ingesting Fecal matter</a:t>
            </a:r>
          </a:p>
          <a:p>
            <a:r>
              <a:rPr lang="en-US" sz="2000" b="1" dirty="0"/>
              <a:t>Trophallaxis (trof-uh-lak-sis)</a:t>
            </a:r>
          </a:p>
          <a:p>
            <a:r>
              <a:rPr lang="en-US" sz="2000" b="1" dirty="0"/>
              <a:t>Nest Grooming</a:t>
            </a:r>
          </a:p>
          <a:p>
            <a:r>
              <a:rPr lang="en-US" sz="2000" b="1" dirty="0"/>
              <a:t>Cleaning Cells</a:t>
            </a:r>
          </a:p>
          <a:p>
            <a:r>
              <a:rPr lang="en-US" sz="2000" b="1" dirty="0"/>
              <a:t>Drone Sperm</a:t>
            </a:r>
          </a:p>
          <a:p>
            <a:r>
              <a:rPr lang="en-US" sz="2000" b="1" dirty="0"/>
              <a:t>Foraging on flowers</a:t>
            </a:r>
          </a:p>
          <a:p>
            <a:endParaRPr lang="en-US" sz="2400" dirty="0"/>
          </a:p>
        </p:txBody>
      </p:sp>
      <p:pic>
        <p:nvPicPr>
          <p:cNvPr id="4" name="Picture 3">
            <a:extLst>
              <a:ext uri="{FF2B5EF4-FFF2-40B4-BE49-F238E27FC236}">
                <a16:creationId xmlns:a16="http://schemas.microsoft.com/office/drawing/2014/main" id="{0D319F9D-AEF1-DB78-3DD8-72DB287260A6}"/>
              </a:ext>
            </a:extLst>
          </p:cNvPr>
          <p:cNvPicPr>
            <a:picLocks noChangeAspect="1"/>
          </p:cNvPicPr>
          <p:nvPr/>
        </p:nvPicPr>
        <p:blipFill>
          <a:blip r:embed="rId3"/>
          <a:stretch>
            <a:fillRect/>
          </a:stretch>
        </p:blipFill>
        <p:spPr>
          <a:xfrm>
            <a:off x="4146405" y="3566567"/>
            <a:ext cx="4323109" cy="2963629"/>
          </a:xfrm>
          <a:prstGeom prst="rect">
            <a:avLst/>
          </a:prstGeom>
        </p:spPr>
      </p:pic>
      <p:pic>
        <p:nvPicPr>
          <p:cNvPr id="6" name="Picture 5">
            <a:extLst>
              <a:ext uri="{FF2B5EF4-FFF2-40B4-BE49-F238E27FC236}">
                <a16:creationId xmlns:a16="http://schemas.microsoft.com/office/drawing/2014/main" id="{D62D48D2-A1CE-8E53-6FC4-BDB37DD20B96}"/>
              </a:ext>
            </a:extLst>
          </p:cNvPr>
          <p:cNvPicPr>
            <a:picLocks noChangeAspect="1"/>
          </p:cNvPicPr>
          <p:nvPr/>
        </p:nvPicPr>
        <p:blipFill>
          <a:blip r:embed="rId4"/>
          <a:stretch>
            <a:fillRect/>
          </a:stretch>
        </p:blipFill>
        <p:spPr>
          <a:xfrm>
            <a:off x="9165352" y="3071648"/>
            <a:ext cx="2743200" cy="3173507"/>
          </a:xfrm>
          <a:prstGeom prst="rect">
            <a:avLst/>
          </a:prstGeom>
        </p:spPr>
      </p:pic>
    </p:spTree>
    <p:extLst>
      <p:ext uri="{BB962C8B-B14F-4D97-AF65-F5344CB8AC3E}">
        <p14:creationId xmlns:p14="http://schemas.microsoft.com/office/powerpoint/2010/main" val="2253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D0235B-D339-257E-CC2E-F6257B5FACDA}"/>
              </a:ext>
            </a:extLst>
          </p:cNvPr>
          <p:cNvSpPr>
            <a:spLocks noGrp="1"/>
          </p:cNvSpPr>
          <p:nvPr>
            <p:ph type="sldNum" sz="quarter" idx="12"/>
          </p:nvPr>
        </p:nvSpPr>
        <p:spPr/>
        <p:txBody>
          <a:bodyPr/>
          <a:lstStyle/>
          <a:p>
            <a:fld id="{9239890B-12B5-7A46-922A-2E4D9A66AC19}" type="slidenum">
              <a:rPr lang="en-US" smtClean="0"/>
              <a:t>6</a:t>
            </a:fld>
            <a:endParaRPr lang="en-US" dirty="0"/>
          </a:p>
        </p:txBody>
      </p:sp>
      <p:sp>
        <p:nvSpPr>
          <p:cNvPr id="3" name="TextBox 2">
            <a:extLst>
              <a:ext uri="{FF2B5EF4-FFF2-40B4-BE49-F238E27FC236}">
                <a16:creationId xmlns:a16="http://schemas.microsoft.com/office/drawing/2014/main" id="{0FC2A1C2-7363-821A-A545-F75F83B7A36C}"/>
              </a:ext>
            </a:extLst>
          </p:cNvPr>
          <p:cNvSpPr txBox="1"/>
          <p:nvPr/>
        </p:nvSpPr>
        <p:spPr>
          <a:xfrm>
            <a:off x="711200" y="534838"/>
            <a:ext cx="10907776" cy="7232749"/>
          </a:xfrm>
          <a:prstGeom prst="rect">
            <a:avLst/>
          </a:prstGeom>
          <a:noFill/>
        </p:spPr>
        <p:txBody>
          <a:bodyPr wrap="square" rtlCol="0">
            <a:spAutoFit/>
          </a:bodyPr>
          <a:lstStyle/>
          <a:p>
            <a:pPr algn="ctr"/>
            <a:r>
              <a:rPr lang="en-US" sz="4000" b="1" dirty="0"/>
              <a:t>Prevention and Management</a:t>
            </a:r>
          </a:p>
          <a:p>
            <a:endParaRPr lang="en-US" sz="2200" b="1" dirty="0"/>
          </a:p>
          <a:p>
            <a:r>
              <a:rPr lang="en-US" sz="2400" b="1" dirty="0"/>
              <a:t>At five years maximum replace frames or remove comb from plastic frames </a:t>
            </a:r>
          </a:p>
          <a:p>
            <a:r>
              <a:rPr lang="en-US" sz="2400" b="1" dirty="0"/>
              <a:t>Reduce exposure to pesticides, fungicides and herbicides</a:t>
            </a:r>
          </a:p>
          <a:p>
            <a:r>
              <a:rPr lang="en-US" sz="2400" b="1" dirty="0"/>
              <a:t>Keep colonies healthy and strong</a:t>
            </a:r>
          </a:p>
          <a:p>
            <a:r>
              <a:rPr lang="en-US" sz="2400" b="1" dirty="0"/>
              <a:t>Good hive location and drainage</a:t>
            </a:r>
          </a:p>
          <a:p>
            <a:r>
              <a:rPr lang="en-US" sz="2400" b="1" dirty="0"/>
              <a:t>Sun exposure especially in winter</a:t>
            </a:r>
          </a:p>
          <a:p>
            <a:r>
              <a:rPr lang="en-US" sz="2400" b="1" dirty="0"/>
              <a:t>Hive moisture ventilation in the nectar season</a:t>
            </a:r>
          </a:p>
          <a:p>
            <a:r>
              <a:rPr lang="en-US" sz="2400" b="1" dirty="0"/>
              <a:t>Winter moisture hive condensing or ventilation</a:t>
            </a:r>
          </a:p>
          <a:p>
            <a:r>
              <a:rPr lang="en-US" sz="2400" b="1" dirty="0"/>
              <a:t>Build up weak hives – syrup, pollen &amp; frames of brood w/nurse bees</a:t>
            </a:r>
          </a:p>
          <a:p>
            <a:r>
              <a:rPr lang="en-US" sz="2400" b="1" dirty="0"/>
              <a:t>Replace queen mated by drones genetically diverse especially older queens</a:t>
            </a:r>
          </a:p>
          <a:p>
            <a:r>
              <a:rPr lang="en-US" sz="2400" b="1" dirty="0"/>
              <a:t>Caution in swapping frames among hives and combining hives </a:t>
            </a:r>
          </a:p>
          <a:p>
            <a:r>
              <a:rPr lang="en-US" sz="2400" b="1" dirty="0"/>
              <a:t>Prevent Robbing</a:t>
            </a:r>
          </a:p>
          <a:p>
            <a:r>
              <a:rPr lang="en-US" sz="2400" b="1" dirty="0"/>
              <a:t>Use known local queen sources as Canadas found bees imported from New Zealand have low resistance to Nosema</a:t>
            </a:r>
          </a:p>
          <a:p>
            <a:endParaRPr lang="en-US" sz="2400" b="1" dirty="0"/>
          </a:p>
          <a:p>
            <a:endParaRPr lang="en-US" sz="2400" dirty="0"/>
          </a:p>
          <a:p>
            <a:pPr algn="ctr"/>
            <a:endParaRPr lang="en-US" sz="2400" dirty="0"/>
          </a:p>
          <a:p>
            <a:pPr algn="ctr"/>
            <a:endParaRPr lang="en-US" dirty="0"/>
          </a:p>
        </p:txBody>
      </p:sp>
      <p:pic>
        <p:nvPicPr>
          <p:cNvPr id="9" name="Picture 8">
            <a:extLst>
              <a:ext uri="{FF2B5EF4-FFF2-40B4-BE49-F238E27FC236}">
                <a16:creationId xmlns:a16="http://schemas.microsoft.com/office/drawing/2014/main" id="{F06BD1AD-4799-51AC-2977-0DA60655D375}"/>
              </a:ext>
            </a:extLst>
          </p:cNvPr>
          <p:cNvPicPr>
            <a:picLocks noChangeAspect="1"/>
          </p:cNvPicPr>
          <p:nvPr/>
        </p:nvPicPr>
        <p:blipFill>
          <a:blip r:embed="rId3"/>
          <a:stretch>
            <a:fillRect/>
          </a:stretch>
        </p:blipFill>
        <p:spPr>
          <a:xfrm>
            <a:off x="10150491" y="2070357"/>
            <a:ext cx="2041509" cy="2023118"/>
          </a:xfrm>
          <a:prstGeom prst="rect">
            <a:avLst/>
          </a:prstGeom>
        </p:spPr>
      </p:pic>
      <p:sp>
        <p:nvSpPr>
          <p:cNvPr id="4" name="Footer Placeholder 3">
            <a:extLst>
              <a:ext uri="{FF2B5EF4-FFF2-40B4-BE49-F238E27FC236}">
                <a16:creationId xmlns:a16="http://schemas.microsoft.com/office/drawing/2014/main" id="{2B7B2A56-5171-340E-4333-9F628FE19E18}"/>
              </a:ext>
            </a:extLst>
          </p:cNvPr>
          <p:cNvSpPr>
            <a:spLocks noGrp="1"/>
          </p:cNvSpPr>
          <p:nvPr>
            <p:ph type="ftr" sz="quarter" idx="11"/>
          </p:nvPr>
        </p:nvSpPr>
        <p:spPr/>
        <p:txBody>
          <a:bodyPr/>
          <a:lstStyle/>
          <a:p>
            <a:endParaRPr lang="en-US" dirty="0"/>
          </a:p>
          <a:p>
            <a:endParaRPr lang="en-US" dirty="0"/>
          </a:p>
        </p:txBody>
      </p:sp>
    </p:spTree>
    <p:extLst>
      <p:ext uri="{BB962C8B-B14F-4D97-AF65-F5344CB8AC3E}">
        <p14:creationId xmlns:p14="http://schemas.microsoft.com/office/powerpoint/2010/main" val="12067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4CEBD8-87D3-032B-DD74-7A57CCDE8D1D}"/>
              </a:ext>
            </a:extLst>
          </p:cNvPr>
          <p:cNvSpPr>
            <a:spLocks noGrp="1"/>
          </p:cNvSpPr>
          <p:nvPr>
            <p:ph type="sldNum" sz="quarter" idx="12"/>
          </p:nvPr>
        </p:nvSpPr>
        <p:spPr/>
        <p:txBody>
          <a:bodyPr/>
          <a:lstStyle/>
          <a:p>
            <a:fld id="{9239890B-12B5-7A46-922A-2E4D9A66AC19}" type="slidenum">
              <a:rPr lang="en-US" smtClean="0"/>
              <a:t>7</a:t>
            </a:fld>
            <a:endParaRPr lang="en-US" dirty="0"/>
          </a:p>
        </p:txBody>
      </p:sp>
      <p:sp>
        <p:nvSpPr>
          <p:cNvPr id="3" name="TextBox 2">
            <a:extLst>
              <a:ext uri="{FF2B5EF4-FFF2-40B4-BE49-F238E27FC236}">
                <a16:creationId xmlns:a16="http://schemas.microsoft.com/office/drawing/2014/main" id="{A87F8F0D-8FD3-A5F4-BBC2-AA9859D475F4}"/>
              </a:ext>
            </a:extLst>
          </p:cNvPr>
          <p:cNvSpPr txBox="1"/>
          <p:nvPr/>
        </p:nvSpPr>
        <p:spPr>
          <a:xfrm>
            <a:off x="1534298" y="167937"/>
            <a:ext cx="9819502" cy="6370975"/>
          </a:xfrm>
          <a:prstGeom prst="rect">
            <a:avLst/>
          </a:prstGeom>
          <a:noFill/>
        </p:spPr>
        <p:txBody>
          <a:bodyPr wrap="square" rtlCol="0">
            <a:spAutoFit/>
          </a:bodyPr>
          <a:lstStyle/>
          <a:p>
            <a:pPr algn="ctr"/>
            <a:r>
              <a:rPr lang="en-US" sz="4000" b="1" dirty="0"/>
              <a:t>Symptoms of Colony Infection</a:t>
            </a:r>
          </a:p>
          <a:p>
            <a:endParaRPr lang="en-US" dirty="0"/>
          </a:p>
          <a:p>
            <a:r>
              <a:rPr lang="en-US" sz="2000" b="1" dirty="0"/>
              <a:t>Reduced honey production</a:t>
            </a:r>
          </a:p>
          <a:p>
            <a:r>
              <a:rPr lang="en-US" sz="2000" b="1" dirty="0"/>
              <a:t>Dwindling population</a:t>
            </a:r>
          </a:p>
          <a:p>
            <a:r>
              <a:rPr lang="en-US" sz="2000" b="1" dirty="0"/>
              <a:t>Queen supersedure</a:t>
            </a:r>
          </a:p>
          <a:p>
            <a:r>
              <a:rPr lang="en-US" sz="2000" b="1" dirty="0"/>
              <a:t>Winter Colony Loss</a:t>
            </a:r>
          </a:p>
          <a:p>
            <a:r>
              <a:rPr lang="en-US" sz="2000" b="1" dirty="0"/>
              <a:t>Often present In weak colony in spring</a:t>
            </a:r>
          </a:p>
          <a:p>
            <a:r>
              <a:rPr lang="en-US" sz="2000" b="1" dirty="0"/>
              <a:t>Slow to produce brood and honey</a:t>
            </a:r>
          </a:p>
          <a:p>
            <a:r>
              <a:rPr lang="en-US" sz="2000" b="1" dirty="0"/>
              <a:t>Microscopic examination or molecular analysis needed for </a:t>
            </a:r>
            <a:r>
              <a:rPr lang="en-US" sz="2000" b="1" dirty="0">
                <a:solidFill>
                  <a:srgbClr val="FF0000"/>
                </a:solidFill>
              </a:rPr>
              <a:t>positive</a:t>
            </a:r>
            <a:r>
              <a:rPr lang="en-US" sz="2000" b="1" dirty="0"/>
              <a:t> diagnosis</a:t>
            </a:r>
          </a:p>
          <a:p>
            <a:r>
              <a:rPr lang="en-US" sz="2000" b="1" dirty="0"/>
              <a:t>Primary location bee mid-gut which often found swollen and whitish appearance</a:t>
            </a:r>
          </a:p>
          <a:p>
            <a:r>
              <a:rPr lang="en-US" sz="2000" b="1" dirty="0"/>
              <a:t>Symptoms often confused with other conditions the affecting adult honey bees</a:t>
            </a:r>
          </a:p>
          <a:p>
            <a:r>
              <a:rPr lang="en-US" sz="2000" b="1" dirty="0"/>
              <a:t>Fecal material on comb and hive entrance</a:t>
            </a:r>
          </a:p>
          <a:p>
            <a:r>
              <a:rPr lang="en-US" sz="2000" b="1" dirty="0"/>
              <a:t>Life span reduced 20-50%</a:t>
            </a:r>
          </a:p>
          <a:p>
            <a:r>
              <a:rPr lang="en-US" sz="2000" b="1" dirty="0">
                <a:solidFill>
                  <a:srgbClr val="FF0000"/>
                </a:solidFill>
              </a:rPr>
              <a:t>Dysentery</a:t>
            </a:r>
            <a:r>
              <a:rPr lang="en-US" sz="2000" b="1" dirty="0"/>
              <a:t> often resulting from fermented honey, dark honey with high ash content, unripen honey/syrup with high moisture content or when confined to the hive for extended periods – avoid leaving uncapped honey or sugar syrup over winter confinement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endParaRPr lang="en-US" dirty="0"/>
          </a:p>
          <a:p>
            <a:endParaRPr lang="en-US" dirty="0"/>
          </a:p>
        </p:txBody>
      </p:sp>
      <p:pic>
        <p:nvPicPr>
          <p:cNvPr id="9" name="Picture 8">
            <a:extLst>
              <a:ext uri="{FF2B5EF4-FFF2-40B4-BE49-F238E27FC236}">
                <a16:creationId xmlns:a16="http://schemas.microsoft.com/office/drawing/2014/main" id="{9DE40F43-A3F5-58C4-6111-40AFD5DC3EA2}"/>
              </a:ext>
            </a:extLst>
          </p:cNvPr>
          <p:cNvPicPr>
            <a:picLocks noChangeAspect="1"/>
          </p:cNvPicPr>
          <p:nvPr/>
        </p:nvPicPr>
        <p:blipFill>
          <a:blip r:embed="rId3"/>
          <a:stretch>
            <a:fillRect/>
          </a:stretch>
        </p:blipFill>
        <p:spPr>
          <a:xfrm>
            <a:off x="3109337" y="5533790"/>
            <a:ext cx="5602624" cy="1297620"/>
          </a:xfrm>
          <a:prstGeom prst="rect">
            <a:avLst/>
          </a:prstGeom>
        </p:spPr>
      </p:pic>
    </p:spTree>
    <p:extLst>
      <p:ext uri="{BB962C8B-B14F-4D97-AF65-F5344CB8AC3E}">
        <p14:creationId xmlns:p14="http://schemas.microsoft.com/office/powerpoint/2010/main" val="110476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7447F3-A615-781F-5BB4-B5D3644D5B3D}"/>
              </a:ext>
            </a:extLst>
          </p:cNvPr>
          <p:cNvSpPr>
            <a:spLocks noGrp="1"/>
          </p:cNvSpPr>
          <p:nvPr>
            <p:ph type="sldNum" sz="quarter" idx="12"/>
          </p:nvPr>
        </p:nvSpPr>
        <p:spPr/>
        <p:txBody>
          <a:bodyPr/>
          <a:lstStyle/>
          <a:p>
            <a:fld id="{9239890B-12B5-7A46-922A-2E4D9A66AC19}" type="slidenum">
              <a:rPr lang="en-US" smtClean="0"/>
              <a:t>8</a:t>
            </a:fld>
            <a:endParaRPr lang="en-US" dirty="0"/>
          </a:p>
        </p:txBody>
      </p:sp>
      <p:sp>
        <p:nvSpPr>
          <p:cNvPr id="4" name="TextBox 3">
            <a:extLst>
              <a:ext uri="{FF2B5EF4-FFF2-40B4-BE49-F238E27FC236}">
                <a16:creationId xmlns:a16="http://schemas.microsoft.com/office/drawing/2014/main" id="{0977ACA7-6EC3-FBCC-FB44-3572367AA753}"/>
              </a:ext>
            </a:extLst>
          </p:cNvPr>
          <p:cNvSpPr txBox="1"/>
          <p:nvPr/>
        </p:nvSpPr>
        <p:spPr>
          <a:xfrm>
            <a:off x="1092200" y="297639"/>
            <a:ext cx="8488806" cy="7478970"/>
          </a:xfrm>
          <a:prstGeom prst="rect">
            <a:avLst/>
          </a:prstGeom>
          <a:noFill/>
        </p:spPr>
        <p:txBody>
          <a:bodyPr wrap="square" rtlCol="0">
            <a:spAutoFit/>
          </a:bodyPr>
          <a:lstStyle/>
          <a:p>
            <a:r>
              <a:rPr lang="en-US" sz="2400" b="1" dirty="0"/>
              <a:t>Nosema Apis</a:t>
            </a:r>
          </a:p>
          <a:p>
            <a:r>
              <a:rPr lang="en-US" sz="1400" b="1" dirty="0"/>
              <a:t>Crawling Behavior</a:t>
            </a:r>
          </a:p>
          <a:p>
            <a:r>
              <a:rPr lang="en-US" sz="1400" b="1" dirty="0"/>
              <a:t>Swollen Abdomens</a:t>
            </a:r>
          </a:p>
          <a:p>
            <a:r>
              <a:rPr lang="en-US" sz="1400" b="1" dirty="0"/>
              <a:t>Inhibits Digestion </a:t>
            </a:r>
          </a:p>
          <a:p>
            <a:r>
              <a:rPr lang="en-US" sz="1400" b="1" dirty="0"/>
              <a:t>Dysentery recently disputed </a:t>
            </a:r>
          </a:p>
          <a:p>
            <a:r>
              <a:rPr lang="en-US" sz="1400" b="1" dirty="0">
                <a:solidFill>
                  <a:srgbClr val="FF0000"/>
                </a:solidFill>
              </a:rPr>
              <a:t>1% or less of all infections in USA</a:t>
            </a:r>
          </a:p>
          <a:p>
            <a:r>
              <a:rPr lang="en-US" sz="1400" b="1" dirty="0"/>
              <a:t>Excessive Winter Excrement w/Spotting on Hive Exterior</a:t>
            </a:r>
          </a:p>
          <a:p>
            <a:r>
              <a:rPr lang="en-US" sz="1400" b="1" dirty="0"/>
              <a:t>Fumagillin Can Be Effective</a:t>
            </a:r>
          </a:p>
          <a:p>
            <a:r>
              <a:rPr lang="en-US" sz="1400" b="1" dirty="0"/>
              <a:t>Winter High Spore Count</a:t>
            </a:r>
          </a:p>
          <a:p>
            <a:r>
              <a:rPr lang="en-US" sz="1400" b="1" dirty="0"/>
              <a:t>Less Than 100 Spores Can Cause Infection</a:t>
            </a:r>
          </a:p>
          <a:p>
            <a:r>
              <a:rPr lang="en-US" sz="1400" b="1" dirty="0"/>
              <a:t>Associated with Long Winters and limited Flight Opportunities</a:t>
            </a:r>
          </a:p>
          <a:p>
            <a:endParaRPr lang="en-US" sz="1400" b="1" dirty="0"/>
          </a:p>
          <a:p>
            <a:r>
              <a:rPr lang="en-US" sz="2400" b="1" dirty="0"/>
              <a:t>Nosema Ceranae</a:t>
            </a:r>
          </a:p>
          <a:p>
            <a:r>
              <a:rPr lang="en-US" sz="1400" b="1" dirty="0"/>
              <a:t>Produces more spores in the bee’s guts</a:t>
            </a:r>
          </a:p>
          <a:p>
            <a:r>
              <a:rPr lang="en-US" sz="1400" b="1" dirty="0">
                <a:solidFill>
                  <a:srgbClr val="FF0000"/>
                </a:solidFill>
              </a:rPr>
              <a:t>Nearly 100% of all Nosema infections in USA</a:t>
            </a:r>
          </a:p>
          <a:p>
            <a:r>
              <a:rPr lang="en-US" sz="1400" b="1" dirty="0"/>
              <a:t>Can infect Bumble Bees</a:t>
            </a:r>
          </a:p>
          <a:p>
            <a:r>
              <a:rPr lang="en-US" sz="1400" b="1" dirty="0"/>
              <a:t>No Spotting on Hive Exterior</a:t>
            </a:r>
          </a:p>
          <a:p>
            <a:r>
              <a:rPr lang="en-US" sz="1400" b="1" dirty="0"/>
              <a:t>Fumagillin may Exasperate the Infection</a:t>
            </a:r>
          </a:p>
          <a:p>
            <a:r>
              <a:rPr lang="en-US" sz="1400" b="1" dirty="0"/>
              <a:t>Spore Counts can increase and Decrease in Warmer Weather</a:t>
            </a:r>
          </a:p>
          <a:p>
            <a:r>
              <a:rPr lang="en-US" sz="1400" b="1" dirty="0"/>
              <a:t>Associated With Warmer Climates</a:t>
            </a:r>
          </a:p>
          <a:p>
            <a:r>
              <a:rPr lang="en-US" sz="1400" b="1" dirty="0"/>
              <a:t>Honey Bee Immune System Reduced</a:t>
            </a:r>
          </a:p>
          <a:p>
            <a:endParaRPr lang="en-US" sz="2400" b="1" dirty="0"/>
          </a:p>
          <a:p>
            <a:r>
              <a:rPr lang="en-US" sz="2400" b="1" dirty="0"/>
              <a:t>Nosema Neumannis</a:t>
            </a:r>
          </a:p>
          <a:p>
            <a:r>
              <a:rPr lang="en-US" sz="1400" b="1" dirty="0"/>
              <a:t>Recently discovered in Ugandan Honey Bees</a:t>
            </a:r>
          </a:p>
          <a:p>
            <a:r>
              <a:rPr lang="en-US" sz="1400" b="1" dirty="0"/>
              <a:t>Distribution and morbidity not determined</a:t>
            </a:r>
          </a:p>
          <a:p>
            <a:endParaRPr lang="en-US" dirty="0"/>
          </a:p>
          <a:p>
            <a:endParaRPr lang="en-US" dirty="0"/>
          </a:p>
          <a:p>
            <a:endParaRPr lang="en-US" sz="3600"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034EFD50-D92A-B55A-B5A8-A00D7A86BDAF}"/>
              </a:ext>
            </a:extLst>
          </p:cNvPr>
          <p:cNvPicPr>
            <a:picLocks noChangeAspect="1"/>
          </p:cNvPicPr>
          <p:nvPr/>
        </p:nvPicPr>
        <p:blipFill>
          <a:blip r:embed="rId3"/>
          <a:stretch>
            <a:fillRect/>
          </a:stretch>
        </p:blipFill>
        <p:spPr>
          <a:xfrm>
            <a:off x="8610600" y="551639"/>
            <a:ext cx="3373312" cy="4473928"/>
          </a:xfrm>
          <a:prstGeom prst="rect">
            <a:avLst/>
          </a:prstGeom>
        </p:spPr>
      </p:pic>
    </p:spTree>
    <p:extLst>
      <p:ext uri="{BB962C8B-B14F-4D97-AF65-F5344CB8AC3E}">
        <p14:creationId xmlns:p14="http://schemas.microsoft.com/office/powerpoint/2010/main" val="33687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 calcmode="lin" valueType="num">
                                      <p:cBhvr additive="base">
                                        <p:cTn id="4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 calcmode="lin" valueType="num">
                                      <p:cBhvr additive="base">
                                        <p:cTn id="5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 calcmode="lin" valueType="num">
                                      <p:cBhvr additive="base">
                                        <p:cTn id="5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 calcmode="lin" valueType="num">
                                      <p:cBhvr additive="base">
                                        <p:cTn id="6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17" end="17"/>
                                            </p:txEl>
                                          </p:spTgt>
                                        </p:tgtEl>
                                        <p:attrNameLst>
                                          <p:attrName>style.visibility</p:attrName>
                                        </p:attrNameLst>
                                      </p:cBhvr>
                                      <p:to>
                                        <p:strVal val="visible"/>
                                      </p:to>
                                    </p:set>
                                    <p:anim calcmode="lin" valueType="num">
                                      <p:cBhvr additive="base">
                                        <p:cTn id="65"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18" end="18"/>
                                            </p:txEl>
                                          </p:spTgt>
                                        </p:tgtEl>
                                        <p:attrNameLst>
                                          <p:attrName>style.visibility</p:attrName>
                                        </p:attrNameLst>
                                      </p:cBhvr>
                                      <p:to>
                                        <p:strVal val="visible"/>
                                      </p:to>
                                    </p:set>
                                    <p:anim calcmode="lin" valueType="num">
                                      <p:cBhvr additive="base">
                                        <p:cTn id="69"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8" end="1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19" end="19"/>
                                            </p:txEl>
                                          </p:spTgt>
                                        </p:tgtEl>
                                        <p:attrNameLst>
                                          <p:attrName>style.visibility</p:attrName>
                                        </p:attrNameLst>
                                      </p:cBhvr>
                                      <p:to>
                                        <p:strVal val="visible"/>
                                      </p:to>
                                    </p:set>
                                    <p:anim calcmode="lin" valueType="num">
                                      <p:cBhvr additive="base">
                                        <p:cTn id="73"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9" end="1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20" end="20"/>
                                            </p:txEl>
                                          </p:spTgt>
                                        </p:tgtEl>
                                        <p:attrNameLst>
                                          <p:attrName>style.visibility</p:attrName>
                                        </p:attrNameLst>
                                      </p:cBhvr>
                                      <p:to>
                                        <p:strVal val="visible"/>
                                      </p:to>
                                    </p:set>
                                    <p:anim calcmode="lin" valueType="num">
                                      <p:cBhvr additive="base">
                                        <p:cTn id="77" dur="5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
                                            <p:txEl>
                                              <p:pRg st="23" end="23"/>
                                            </p:txEl>
                                          </p:spTgt>
                                        </p:tgtEl>
                                        <p:attrNameLst>
                                          <p:attrName>style.visibility</p:attrName>
                                        </p:attrNameLst>
                                      </p:cBhvr>
                                      <p:to>
                                        <p:strVal val="visible"/>
                                      </p:to>
                                    </p:set>
                                    <p:anim calcmode="lin" valueType="num">
                                      <p:cBhvr additive="base">
                                        <p:cTn id="83" dur="500" fill="hold"/>
                                        <p:tgtEl>
                                          <p:spTgt spid="4">
                                            <p:txEl>
                                              <p:pRg st="23" end="2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23" end="23"/>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
                                            <p:txEl>
                                              <p:pRg st="24" end="24"/>
                                            </p:txEl>
                                          </p:spTgt>
                                        </p:tgtEl>
                                        <p:attrNameLst>
                                          <p:attrName>style.visibility</p:attrName>
                                        </p:attrNameLst>
                                      </p:cBhvr>
                                      <p:to>
                                        <p:strVal val="visible"/>
                                      </p:to>
                                    </p:set>
                                    <p:anim calcmode="lin" valueType="num">
                                      <p:cBhvr additive="base">
                                        <p:cTn id="87" dur="500" fill="hold"/>
                                        <p:tgtEl>
                                          <p:spTgt spid="4">
                                            <p:txEl>
                                              <p:pRg st="24" end="2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24" end="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363DFE-93D5-9AD7-CD4D-49C2AE10068F}"/>
              </a:ext>
            </a:extLst>
          </p:cNvPr>
          <p:cNvSpPr>
            <a:spLocks noGrp="1"/>
          </p:cNvSpPr>
          <p:nvPr>
            <p:ph type="sldNum" sz="quarter" idx="12"/>
          </p:nvPr>
        </p:nvSpPr>
        <p:spPr/>
        <p:txBody>
          <a:bodyPr/>
          <a:lstStyle/>
          <a:p>
            <a:fld id="{9239890B-12B5-7A46-922A-2E4D9A66AC19}" type="slidenum">
              <a:rPr lang="en-US" smtClean="0"/>
              <a:t>9</a:t>
            </a:fld>
            <a:endParaRPr lang="en-US" dirty="0"/>
          </a:p>
        </p:txBody>
      </p:sp>
      <p:pic>
        <p:nvPicPr>
          <p:cNvPr id="4" name="Picture 3">
            <a:extLst>
              <a:ext uri="{FF2B5EF4-FFF2-40B4-BE49-F238E27FC236}">
                <a16:creationId xmlns:a16="http://schemas.microsoft.com/office/drawing/2014/main" id="{2C3E4503-B002-4A79-98B7-AA75AB970446}"/>
              </a:ext>
            </a:extLst>
          </p:cNvPr>
          <p:cNvPicPr>
            <a:picLocks noChangeAspect="1"/>
          </p:cNvPicPr>
          <p:nvPr/>
        </p:nvPicPr>
        <p:blipFill>
          <a:blip r:embed="rId3"/>
          <a:stretch>
            <a:fillRect/>
          </a:stretch>
        </p:blipFill>
        <p:spPr>
          <a:xfrm>
            <a:off x="848257" y="3211409"/>
            <a:ext cx="1070937" cy="1356520"/>
          </a:xfrm>
          <a:prstGeom prst="rect">
            <a:avLst/>
          </a:prstGeom>
        </p:spPr>
      </p:pic>
      <p:pic>
        <p:nvPicPr>
          <p:cNvPr id="6" name="Picture 5">
            <a:extLst>
              <a:ext uri="{FF2B5EF4-FFF2-40B4-BE49-F238E27FC236}">
                <a16:creationId xmlns:a16="http://schemas.microsoft.com/office/drawing/2014/main" id="{85D7162F-5AD7-74EC-63DF-F5155C37F445}"/>
              </a:ext>
            </a:extLst>
          </p:cNvPr>
          <p:cNvPicPr>
            <a:picLocks noChangeAspect="1"/>
          </p:cNvPicPr>
          <p:nvPr/>
        </p:nvPicPr>
        <p:blipFill>
          <a:blip r:embed="rId4"/>
          <a:stretch>
            <a:fillRect/>
          </a:stretch>
        </p:blipFill>
        <p:spPr>
          <a:xfrm>
            <a:off x="948576" y="4811006"/>
            <a:ext cx="870297" cy="1181117"/>
          </a:xfrm>
          <a:prstGeom prst="rect">
            <a:avLst/>
          </a:prstGeom>
        </p:spPr>
      </p:pic>
      <p:pic>
        <p:nvPicPr>
          <p:cNvPr id="8" name="Picture 7">
            <a:extLst>
              <a:ext uri="{FF2B5EF4-FFF2-40B4-BE49-F238E27FC236}">
                <a16:creationId xmlns:a16="http://schemas.microsoft.com/office/drawing/2014/main" id="{789605BA-52BF-1C62-298D-222AC537380E}"/>
              </a:ext>
            </a:extLst>
          </p:cNvPr>
          <p:cNvPicPr>
            <a:picLocks noChangeAspect="1"/>
          </p:cNvPicPr>
          <p:nvPr/>
        </p:nvPicPr>
        <p:blipFill>
          <a:blip r:embed="rId5"/>
          <a:stretch>
            <a:fillRect/>
          </a:stretch>
        </p:blipFill>
        <p:spPr>
          <a:xfrm>
            <a:off x="585335" y="1218012"/>
            <a:ext cx="1596783" cy="1750320"/>
          </a:xfrm>
          <a:prstGeom prst="rect">
            <a:avLst/>
          </a:prstGeom>
        </p:spPr>
      </p:pic>
      <p:sp>
        <p:nvSpPr>
          <p:cNvPr id="3" name="TextBox 2">
            <a:extLst>
              <a:ext uri="{FF2B5EF4-FFF2-40B4-BE49-F238E27FC236}">
                <a16:creationId xmlns:a16="http://schemas.microsoft.com/office/drawing/2014/main" id="{3CC9CD11-D49B-2181-AC74-9F5B4B483CC1}"/>
              </a:ext>
            </a:extLst>
          </p:cNvPr>
          <p:cNvSpPr txBox="1"/>
          <p:nvPr/>
        </p:nvSpPr>
        <p:spPr>
          <a:xfrm>
            <a:off x="1466491" y="345057"/>
            <a:ext cx="9279886" cy="707886"/>
          </a:xfrm>
          <a:prstGeom prst="rect">
            <a:avLst/>
          </a:prstGeom>
          <a:noFill/>
        </p:spPr>
        <p:txBody>
          <a:bodyPr wrap="square" rtlCol="0">
            <a:spAutoFit/>
          </a:bodyPr>
          <a:lstStyle/>
          <a:p>
            <a:pPr algn="ctr"/>
            <a:r>
              <a:rPr lang="en-US" sz="4000" b="1" dirty="0"/>
              <a:t>Infected Queens Drones and Workers</a:t>
            </a:r>
          </a:p>
        </p:txBody>
      </p:sp>
      <p:sp>
        <p:nvSpPr>
          <p:cNvPr id="5" name="TextBox 4">
            <a:extLst>
              <a:ext uri="{FF2B5EF4-FFF2-40B4-BE49-F238E27FC236}">
                <a16:creationId xmlns:a16="http://schemas.microsoft.com/office/drawing/2014/main" id="{1FEE9DCE-F821-3EF4-8050-05D41814CAF8}"/>
              </a:ext>
            </a:extLst>
          </p:cNvPr>
          <p:cNvSpPr txBox="1"/>
          <p:nvPr/>
        </p:nvSpPr>
        <p:spPr>
          <a:xfrm>
            <a:off x="2881223" y="1708030"/>
            <a:ext cx="7384211" cy="4247317"/>
          </a:xfrm>
          <a:prstGeom prst="rect">
            <a:avLst/>
          </a:prstGeom>
          <a:noFill/>
        </p:spPr>
        <p:txBody>
          <a:bodyPr wrap="square" rtlCol="0">
            <a:spAutoFit/>
          </a:bodyPr>
          <a:lstStyle/>
          <a:p>
            <a:r>
              <a:rPr lang="en-US" sz="2000" b="1" dirty="0"/>
              <a:t>Worker Adult Infected Bees – consume more food – reduced fat bodies – smaller Hypopharyngeal (hy po pharynx geal) glands effecting brood food – produce less royal jelly – forage earlier in life and less efficient – die nine days sooner than non infected bees</a:t>
            </a:r>
          </a:p>
          <a:p>
            <a:endParaRPr lang="en-US" dirty="0"/>
          </a:p>
          <a:p>
            <a:endParaRPr lang="en-US" dirty="0"/>
          </a:p>
          <a:p>
            <a:r>
              <a:rPr lang="en-US" sz="2000" b="1" dirty="0"/>
              <a:t>Queen Infected Bees – have shortened life span – often cease laying eggs and die after a few weeks</a:t>
            </a:r>
          </a:p>
          <a:p>
            <a:endParaRPr lang="en-US" dirty="0"/>
          </a:p>
          <a:p>
            <a:endParaRPr lang="en-US" dirty="0"/>
          </a:p>
          <a:p>
            <a:endParaRPr lang="en-US" dirty="0"/>
          </a:p>
          <a:p>
            <a:r>
              <a:rPr lang="en-US" sz="2000" b="1" dirty="0"/>
              <a:t>Drone Infected Bees – loose sperm viability faster than normal – have a shorter life  – transmit infection more easily then workers – thus drones are super spreaders</a:t>
            </a:r>
          </a:p>
        </p:txBody>
      </p:sp>
    </p:spTree>
    <p:extLst>
      <p:ext uri="{BB962C8B-B14F-4D97-AF65-F5344CB8AC3E}">
        <p14:creationId xmlns:p14="http://schemas.microsoft.com/office/powerpoint/2010/main" val="80862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3282</TotalTime>
  <Words>2282</Words>
  <Application>Microsoft Macintosh PowerPoint</Application>
  <PresentationFormat>Widescreen</PresentationFormat>
  <Paragraphs>325</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vt:lpstr>
      <vt:lpstr>Calibri</vt:lpstr>
      <vt:lpstr>Calibri Light</vt:lpstr>
      <vt:lpstr>Helvetica</vt:lpstr>
      <vt:lpstr>Source Sans Pro</vt:lpstr>
      <vt:lpstr>Office Theme</vt:lpstr>
      <vt:lpstr>Nosema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 Sting Alergies</dc:title>
  <dc:creator>Brian Fackler</dc:creator>
  <cp:lastModifiedBy>Brian Fackler</cp:lastModifiedBy>
  <cp:revision>423</cp:revision>
  <cp:lastPrinted>2022-12-05T23:54:04Z</cp:lastPrinted>
  <dcterms:created xsi:type="dcterms:W3CDTF">2022-03-08T22:13:49Z</dcterms:created>
  <dcterms:modified xsi:type="dcterms:W3CDTF">2025-02-01T21:43:30Z</dcterms:modified>
</cp:coreProperties>
</file>